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>
  <p:sldMasterIdLst>
    <p:sldMasterId id="2147483741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9606"/>
    <p:restoredTop sz="96391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4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slide" Target="slides/slide59.xml"  /><Relationship Id="rId63" Type="http://schemas.openxmlformats.org/officeDocument/2006/relationships/slide" Target="slides/slide60.xml"  /><Relationship Id="rId64" Type="http://schemas.openxmlformats.org/officeDocument/2006/relationships/slide" Target="slides/slide61.xml"  /><Relationship Id="rId65" Type="http://schemas.openxmlformats.org/officeDocument/2006/relationships/slide" Target="slides/slide62.xml"  /><Relationship Id="rId66" Type="http://schemas.openxmlformats.org/officeDocument/2006/relationships/slide" Target="slides/slide63.xml"  /><Relationship Id="rId67" Type="http://schemas.openxmlformats.org/officeDocument/2006/relationships/slide" Target="slides/slide64.xml"  /><Relationship Id="rId68" Type="http://schemas.openxmlformats.org/officeDocument/2006/relationships/slide" Target="slides/slide65.xml"  /><Relationship Id="rId69" Type="http://schemas.openxmlformats.org/officeDocument/2006/relationships/slide" Target="slides/slide66.xml"  /><Relationship Id="rId7" Type="http://schemas.openxmlformats.org/officeDocument/2006/relationships/slide" Target="slides/slide4.xml"  /><Relationship Id="rId70" Type="http://schemas.openxmlformats.org/officeDocument/2006/relationships/slide" Target="slides/slide67.xml"  /><Relationship Id="rId71" Type="http://schemas.openxmlformats.org/officeDocument/2006/relationships/slide" Target="slides/slide68.xml"  /><Relationship Id="rId72" Type="http://schemas.openxmlformats.org/officeDocument/2006/relationships/slide" Target="slides/slide69.xml"  /><Relationship Id="rId73" Type="http://schemas.openxmlformats.org/officeDocument/2006/relationships/slide" Target="slides/slide70.xml"  /><Relationship Id="rId74" Type="http://schemas.openxmlformats.org/officeDocument/2006/relationships/slide" Target="slides/slide71.xml"  /><Relationship Id="rId75" Type="http://schemas.openxmlformats.org/officeDocument/2006/relationships/slide" Target="slides/slide72.xml"  /><Relationship Id="rId76" Type="http://schemas.openxmlformats.org/officeDocument/2006/relationships/slide" Target="slides/slide73.xml"  /><Relationship Id="rId77" Type="http://schemas.openxmlformats.org/officeDocument/2006/relationships/slide" Target="slides/slide74.xml"  /><Relationship Id="rId78" Type="http://schemas.openxmlformats.org/officeDocument/2006/relationships/slide" Target="slides/slide75.xml"  /><Relationship Id="rId79" Type="http://schemas.openxmlformats.org/officeDocument/2006/relationships/slide" Target="slides/slide76.xml"  /><Relationship Id="rId8" Type="http://schemas.openxmlformats.org/officeDocument/2006/relationships/slide" Target="slides/slide5.xml"  /><Relationship Id="rId80" Type="http://schemas.openxmlformats.org/officeDocument/2006/relationships/slide" Target="slides/slide77.xml"  /><Relationship Id="rId81" Type="http://schemas.openxmlformats.org/officeDocument/2006/relationships/slide" Target="slides/slide78.xml"  /><Relationship Id="rId82" Type="http://schemas.openxmlformats.org/officeDocument/2006/relationships/slide" Target="slides/slide79.xml"  /><Relationship Id="rId83" Type="http://schemas.openxmlformats.org/officeDocument/2006/relationships/slide" Target="slides/slide80.xml"  /><Relationship Id="rId84" Type="http://schemas.openxmlformats.org/officeDocument/2006/relationships/slide" Target="slides/slide81.xml"  /><Relationship Id="rId85" Type="http://schemas.openxmlformats.org/officeDocument/2006/relationships/slide" Target="slides/slide82.xml"  /><Relationship Id="rId86" Type="http://schemas.openxmlformats.org/officeDocument/2006/relationships/presProps" Target="presProps.xml"  /><Relationship Id="rId87" Type="http://schemas.openxmlformats.org/officeDocument/2006/relationships/viewProps" Target="viewProps.xml"  /><Relationship Id="rId88" Type="http://schemas.openxmlformats.org/officeDocument/2006/relationships/theme" Target="theme/theme1.xml"  /><Relationship Id="rId89" Type="http://schemas.openxmlformats.org/officeDocument/2006/relationships/tableStyles" Target="tableStyles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2019-10-03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2019-10-03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72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2019-06-01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2019-06-01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2019-06-01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2019-06-01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2019-06-01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2019-06-01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ransition xmlns:mc="http://schemas.openxmlformats.org/markup-compatibility/2006" xmlns:hp="http://schemas.haansoft.com/office/presentation/8.0" mc:Ignorable="hp" hp:hslDur="500"/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gif"  /><Relationship Id="rId3" Type="http://schemas.openxmlformats.org/officeDocument/2006/relationships/image" Target="../media/image17.gif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gif"  /><Relationship Id="rId3" Type="http://schemas.openxmlformats.org/officeDocument/2006/relationships/image" Target="../media/image17.gif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gif"  /><Relationship Id="rId3" Type="http://schemas.openxmlformats.org/officeDocument/2006/relationships/image" Target="../media/image17.gif"  /><Relationship Id="rId4" Type="http://schemas.openxmlformats.org/officeDocument/2006/relationships/image" Target="../media/image17.gif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gif"  /><Relationship Id="rId3" Type="http://schemas.openxmlformats.org/officeDocument/2006/relationships/image" Target="../media/image17.gif"  /><Relationship Id="rId4" Type="http://schemas.openxmlformats.org/officeDocument/2006/relationships/image" Target="../media/image17.gif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jpeg"  /><Relationship Id="rId3" Type="http://schemas.openxmlformats.org/officeDocument/2006/relationships/image" Target="../media/image5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9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0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github.com/ClauText/ClauParser" TargetMode="External" /><Relationship Id="rId3" Type="http://schemas.openxmlformats.org/officeDocument/2006/relationships/hyperlink" Target="https://github.com/lemire/simdjson" TargetMode="External" /><Relationship Id="rId4" Type="http://schemas.openxmlformats.org/officeDocument/2006/relationships/hyperlink" Target="http://www.dbpia.co.kr/journal/articleDetail?nodeId=NODE06228615&amp;language=ko_KR" TargetMode="External" /><Relationship Id="rId5" Type="http://schemas.openxmlformats.org/officeDocument/2006/relationships/hyperlink" Target="https://github.com/ClauText/ClauText" TargetMode="External" /><Relationship Id="rId6" Type="http://schemas.openxmlformats.org/officeDocument/2006/relationships/hyperlink" Target="https://github.com/ClauText/ClauExplorer" TargetMode="External" /><Relationship Id="rId7" Type="http://schemas.openxmlformats.org/officeDocument/2006/relationships/hyperlink" Target="https://github.com/vztpv/EU3ToVIC2" TargetMode="External"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95325" y="1052703"/>
            <a:ext cx="11377422" cy="2088261"/>
          </a:xfrm>
        </p:spPr>
        <p:txBody>
          <a:bodyPr/>
          <a:lstStyle/>
          <a:p>
            <a:pPr>
              <a:defRPr lang="ko-KR" altLang="en-US"/>
            </a:pPr>
            <a:r>
              <a:rPr lang="en-US" altLang="ko-KR"/>
              <a:t>My Own “Parallel Parser” </a:t>
            </a:r>
            <a:br>
              <a:rPr lang="en-US" altLang="ko-KR"/>
            </a:br>
            <a:r>
              <a:rPr lang="en-US" altLang="ko-KR"/>
              <a:t>for ”Paradox Game Data”</a:t>
            </a:r>
            <a:endParaRPr lang="en-US" altLang="ko-KR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955542"/>
            <a:ext cx="8534399" cy="2065782"/>
          </a:xfrm>
        </p:spPr>
        <p:txBody>
          <a:bodyPr/>
          <a:lstStyle/>
          <a:p>
            <a:pPr>
              <a:defRPr lang="ko-KR" altLang="en-US"/>
            </a:pPr>
            <a:r>
              <a:rPr lang="en-US" altLang="ko-KR"/>
              <a:t>DongWook Lee</a:t>
            </a:r>
            <a:endParaRPr lang="en-US" altLang="ko-KR"/>
          </a:p>
          <a:p>
            <a:pPr>
              <a:defRPr lang="ko-KR" altLang="en-US"/>
            </a:pPr>
            <a:r>
              <a:rPr lang="en-US" altLang="ko-KR"/>
              <a:t>vztpv@naver.com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My Grammar for “Paradox Game Data”</a:t>
            </a:r>
            <a:endParaRPr lang="en-US" altLang="ko-KR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defTabSz="898643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b="0" i="0" baseline="0" mc:Ignorable="hp" hp:hslEmbossed="0"/>
              <a:t>S -&gt; A</a:t>
            </a:r>
            <a:endParaRPr xmlns:mc="http://schemas.openxmlformats.org/markup-compatibility/2006" xmlns:hp="http://schemas.haansoft.com/office/presentation/8.0" kumimoji="1" lang="ko-KR" altLang="en-US" b="0" i="0" baseline="0" mc:Ignorable="hp" hp:hslEmbossed="0"/>
          </a:p>
          <a:p>
            <a:pPr lvl="0" defTabSz="898643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b="0" i="0" baseline="0" mc:Ignorable="hp" hp:hslEmbossed="0"/>
              <a:t>A -&gt; var </a:t>
            </a:r>
            <a:r>
              <a:rPr xmlns:mc="http://schemas.openxmlformats.org/markup-compatibility/2006" xmlns:hp="http://schemas.haansoft.com/office/presentation/8.0" kumimoji="1" lang="en-US" altLang="ko-KR" b="0" i="0" baseline="0" mc:Ignorable="hp" hp:hslEmbossed="0">
                <a:cs typeface="함초롬돋움"/>
              </a:rPr>
              <a:t>= </a:t>
            </a:r>
            <a:r>
              <a:rPr xmlns:mc="http://schemas.openxmlformats.org/markup-compatibility/2006" xmlns:hp="http://schemas.haansoft.com/office/presentation/8.0" kumimoji="1" lang="ko-KR" altLang="en-US" b="0" i="0" baseline="0" mc:Ignorable="hp" hp:hslEmbossed="0"/>
              <a:t>val A  |  var </a:t>
            </a:r>
            <a:r>
              <a:rPr xmlns:mc="http://schemas.openxmlformats.org/markup-compatibility/2006" xmlns:hp="http://schemas.haansoft.com/office/presentation/8.0" kumimoji="1" lang="en-US" altLang="ko-KR" b="0" i="0" baseline="0" mc:Ignorable="hp" hp:hslEmbossed="0">
                <a:cs typeface="함초롬돋움"/>
              </a:rPr>
              <a:t>= {</a:t>
            </a:r>
            <a:r>
              <a:rPr xmlns:mc="http://schemas.openxmlformats.org/markup-compatibility/2006" xmlns:hp="http://schemas.haansoft.com/office/presentation/8.0" kumimoji="1" lang="ko-KR" altLang="en-US" b="0" i="0" baseline="0" mc:Ignorable="hp" hp:hslEmbossed="0"/>
              <a:t> A </a:t>
            </a:r>
            <a:r>
              <a:rPr xmlns:mc="http://schemas.openxmlformats.org/markup-compatibility/2006" xmlns:hp="http://schemas.haansoft.com/office/presentation/8.0" kumimoji="1" lang="en-US" altLang="ko-KR" b="0" i="0" baseline="0" mc:Ignorable="hp" hp:hslEmbossed="0">
                <a:cs typeface="함초롬돋움"/>
              </a:rPr>
              <a:t>}</a:t>
            </a:r>
            <a:r>
              <a:rPr xmlns:mc="http://schemas.openxmlformats.org/markup-compatibility/2006" xmlns:hp="http://schemas.haansoft.com/office/presentation/8.0" kumimoji="1" lang="ko-KR" altLang="en-US" b="0" i="0" baseline="0" mc:Ignorable="hp" hp:hslEmbossed="0"/>
              <a:t> A  |  </a:t>
            </a:r>
            <a:r>
              <a:rPr xmlns:mc="http://schemas.openxmlformats.org/markup-compatibility/2006" xmlns:hp="http://schemas.haansoft.com/office/presentation/8.0" kumimoji="1" lang="en-US" altLang="ko-KR" b="0" i="0" baseline="0" mc:Ignorable="hp" hp:hslEmbossed="0">
                <a:cs typeface="함초롬돋움"/>
              </a:rPr>
              <a:t>{</a:t>
            </a:r>
            <a:r>
              <a:rPr xmlns:mc="http://schemas.openxmlformats.org/markup-compatibility/2006" xmlns:hp="http://schemas.haansoft.com/office/presentation/8.0" kumimoji="1" lang="ko-KR" altLang="en-US" b="0" i="0" baseline="0" mc:Ignorable="hp" hp:hslEmbossed="0"/>
              <a:t> A </a:t>
            </a:r>
            <a:r>
              <a:rPr xmlns:mc="http://schemas.openxmlformats.org/markup-compatibility/2006" xmlns:hp="http://schemas.haansoft.com/office/presentation/8.0" kumimoji="1" lang="en-US" altLang="ko-KR" b="0" i="0" baseline="0" mc:Ignorable="hp" hp:hslEmbossed="0">
                <a:cs typeface="함초롬돋움"/>
              </a:rPr>
              <a:t>}</a:t>
            </a:r>
            <a:r>
              <a:rPr xmlns:mc="http://schemas.openxmlformats.org/markup-compatibility/2006" xmlns:hp="http://schemas.haansoft.com/office/presentation/8.0" kumimoji="1" lang="ko-KR" altLang="en-US" b="0" i="0" baseline="0" mc:Ignorable="hp" hp:hslEmbossed="0"/>
              <a:t> A  |  val A  |  λ</a:t>
            </a:r>
            <a:endParaRPr xmlns:mc="http://schemas.openxmlformats.org/markup-compatibility/2006" xmlns:hp="http://schemas.haansoft.com/office/presentation/8.0" kumimoji="1" lang="ko-KR" altLang="en-US" b="0" i="0" baseline="0" mc:Ignorable="hp" hp:hslEmbossed="0"/>
          </a:p>
          <a:p>
            <a:pPr marL="358822" lvl="0" indent="-358822" algn="l" defTabSz="898643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ko-KR" b="0" i="0" baseline="0" mc:Ignorable="hp" hp:hslEmbossed="0">
                <a:solidFill>
                  <a:srgbClr val="000000">
                    <a:alpha val="100000"/>
                  </a:srgbClr>
                </a:solidFill>
                <a:cs typeface="함초롬돋움"/>
              </a:rPr>
              <a:t>var</a:t>
            </a:r>
            <a:r>
              <a:rPr xmlns:mc="http://schemas.openxmlformats.org/markup-compatibility/2006" xmlns:hp="http://schemas.haansoft.com/office/presentation/8.0" kumimoji="1" lang="ko-KR" altLang="en-US" b="0" i="0" baseline="0" mc:Ignorable="hp" hp:hslEmbossed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xmlns:mc="http://schemas.openxmlformats.org/markup-compatibility/2006" xmlns:hp="http://schemas.haansoft.com/office/presentation/8.0" kumimoji="1" lang="en-US" altLang="ko-KR" b="0" i="0" baseline="0" mc:Ignorable="hp" hp:hslEmbossed="0">
                <a:solidFill>
                  <a:srgbClr val="000000">
                    <a:alpha val="100000"/>
                  </a:srgbClr>
                </a:solidFill>
                <a:cs typeface="함초롬돋움"/>
              </a:rPr>
              <a:t>val</a:t>
            </a:r>
            <a:r>
              <a:rPr xmlns:mc="http://schemas.openxmlformats.org/markup-compatibility/2006" xmlns:hp="http://schemas.haansoft.com/office/presentation/8.0" kumimoji="1" lang="ko-KR" altLang="en-US" b="0" i="0" baseline="0" mc:Ignorable="hp" hp:hslEmbossed="0">
                <a:solidFill>
                  <a:srgbClr val="000000">
                    <a:alpha val="100000"/>
                  </a:srgbClr>
                </a:solidFill>
              </a:rPr>
              <a:t> : 문자열!</a:t>
            </a:r>
            <a:endParaRPr xmlns:mc="http://schemas.openxmlformats.org/markup-compatibility/2006" xmlns:hp="http://schemas.haansoft.com/office/presentation/8.0" kumimoji="1" lang="ko-KR" altLang="en-US" b="0" i="0" baseline="0" mc:Ignorable="hp" hp:hslEmbossed="0">
              <a:solidFill>
                <a:srgbClr val="000000">
                  <a:alpha val="100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“Paradox Game Data” vs JSON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600200"/>
            <a:ext cx="4910329" cy="47091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lang="en-US" altLang="ko-KR">
                <a:solidFill>
                  <a:srgbClr val="ff0000"/>
                </a:solidFill>
              </a:rPr>
              <a:t># line comment</a:t>
            </a:r>
            <a:endParaRPr lang="en-US" altLang="ko-KR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altLang="en-US"/>
              <a:t>date=1947.5.8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save_game="Russia</a:t>
            </a:r>
            <a:r>
              <a:rPr lang="en-US" altLang="ko-KR"/>
              <a:t>.</a:t>
            </a:r>
            <a:r>
              <a:rPr lang="en-US" altLang="en-US"/>
              <a:t>eu4"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savegame_versions={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"1.18.1.0"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"1.18.2.0"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"1.18.3.0"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"1.18.4.0"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"1.19.1.0"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}</a:t>
            </a:r>
            <a:endParaRPr lang="en-US" altLang="en-US"/>
          </a:p>
        </p:txBody>
      </p:sp>
      <p:sp>
        <p:nvSpPr>
          <p:cNvPr id="6" name="내용 개체 틀 2"/>
          <p:cNvSpPr>
            <a:spLocks noGrp="1"/>
          </p:cNvSpPr>
          <p:nvPr/>
        </p:nvSpPr>
        <p:spPr>
          <a:xfrm>
            <a:off x="6528054" y="1600200"/>
            <a:ext cx="4910329" cy="4709160"/>
          </a:xfrm>
          <a:prstGeom prst="rect">
            <a:avLst/>
          </a:prstGeom>
        </p:spPr>
        <p:txBody>
          <a:bodyPr vert="horz" lIns="91440" tIns="45720" rIns="91440" bIns="45720">
            <a:normAutofit fontScale="85000" lnSpcReduction="20000"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“</a:t>
            </a:r>
            <a:r>
              <a: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: “</a:t>
            </a:r>
            <a:r>
              <a: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1947.5.8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”,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“</a:t>
            </a:r>
            <a:r>
              <a: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save_game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”:</a:t>
            </a:r>
            <a:r>
              <a: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"Russia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eu4"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“</a:t>
            </a:r>
            <a:r>
              <a: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savegame_versions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”:[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"1.18.1.0"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"1.18.2.0"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"1.18.3.0"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"1.18.4.0"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"1.19.1.0"</a:t>
            </a:r>
            <a:endPara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]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Other Parsers -</a:t>
            </a:r>
            <a:r>
              <a:rPr lang="ko-KR" altLang="en-US"/>
              <a:t> </a:t>
            </a:r>
            <a:r>
              <a:rPr lang="en-US" altLang="ko-KR"/>
              <a:t>Json Parsers 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567369"/>
            <a:ext cx="10972798" cy="4525963"/>
          </a:xfrm>
        </p:spPr>
        <p:txBody>
          <a:bodyPr/>
          <a:lstStyle/>
          <a:p>
            <a:pPr>
              <a:defRPr/>
            </a:pPr>
            <a:r>
              <a:rPr lang="en-US" altLang="ko-KR"/>
              <a:t>RapidJson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Sequential?, one of the fastest parsers</a:t>
            </a:r>
            <a:endParaRPr lang="en-US" altLang="ko-KR"/>
          </a:p>
          <a:p>
            <a:pPr>
              <a:defRPr/>
            </a:pPr>
            <a:r>
              <a:rPr lang="en-US" altLang="ko-KR" u="sng">
                <a:solidFill>
                  <a:srgbClr val="ff0000"/>
                </a:solidFill>
              </a:rPr>
              <a:t>Simd</a:t>
            </a:r>
            <a:r>
              <a:rPr lang="en-US" altLang="ko-KR">
                <a:solidFill>
                  <a:srgbClr val="ff0000"/>
                </a:solidFill>
              </a:rPr>
              <a:t>Json - Parallel, 2~3 Times Faster than RapidJson</a:t>
            </a:r>
            <a:endParaRPr lang="en-US" altLang="ko-KR">
              <a:solidFill>
                <a:srgbClr val="ff0000"/>
              </a:solidFill>
            </a:endParaRPr>
          </a:p>
          <a:p>
            <a:pPr>
              <a:defRPr/>
            </a:pP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9263" y="3356991"/>
            <a:ext cx="11081385" cy="3600450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tabLst>
                <a:tab pos="2272393" algn="l"/>
              </a:tabLst>
              <a:defRPr/>
            </a:pPr>
            <a:r>
              <a:rPr lang="en-US" altLang="ko-KR"/>
              <a:t>My Rule!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No </a:t>
            </a:r>
            <a:r>
              <a:rPr lang="en-US" altLang="ko-KR">
                <a:solidFill>
                  <a:srgbClr val="ff0000"/>
                </a:solidFill>
              </a:rPr>
              <a:t>Boost</a:t>
            </a:r>
            <a:endParaRPr lang="en-US" altLang="ko-KR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ko-KR"/>
              <a:t>No </a:t>
            </a:r>
            <a:r>
              <a:rPr lang="en-US" altLang="ko-KR">
                <a:solidFill>
                  <a:srgbClr val="ff0000"/>
                </a:solidFill>
              </a:rPr>
              <a:t>Reg</a:t>
            </a:r>
            <a:r>
              <a:rPr lang="en-US" altLang="ko-KR"/>
              <a:t>ualr </a:t>
            </a:r>
            <a:r>
              <a:rPr lang="en-US" altLang="ko-KR">
                <a:solidFill>
                  <a:srgbClr val="ff0000"/>
                </a:solidFill>
              </a:rPr>
              <a:t>Ex</a:t>
            </a:r>
            <a:r>
              <a:rPr lang="en-US" altLang="ko-KR"/>
              <a:t>pression</a:t>
            </a:r>
            <a:r>
              <a:rPr lang="ko-KR" altLang="en-US"/>
              <a:t> </a:t>
            </a:r>
            <a:r>
              <a:rPr lang="en-US" altLang="ko-KR"/>
              <a:t>Library</a:t>
            </a:r>
            <a:endParaRPr lang="en-US" altLang="ko-KR"/>
          </a:p>
          <a:p>
            <a:pPr>
              <a:defRPr/>
            </a:pPr>
            <a:r>
              <a:rPr lang="en-US" altLang="ko-KR"/>
              <a:t>No std::string`s </a:t>
            </a:r>
            <a:r>
              <a:rPr lang="en-US" altLang="ko-KR">
                <a:solidFill>
                  <a:srgbClr val="ff0000"/>
                </a:solidFill>
              </a:rPr>
              <a:t>substr </a:t>
            </a:r>
            <a:r>
              <a:rPr lang="en-US" altLang="ko-KR"/>
              <a:t>method</a:t>
            </a:r>
            <a:endParaRPr lang="en-US" altLang="ko-KR"/>
          </a:p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Times New Roman"/>
              </a:rPr>
              <a:t>Postpone use of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함초롬돋움"/>
                <a:ea typeface="함초롬돋움"/>
                <a:cs typeface="Times New Roman"/>
              </a:rPr>
              <a:t>std::string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함초롬돋움"/>
              <a:ea typeface="함초롬돋움"/>
              <a:cs typeface="Times New Roman"/>
            </a:endParaRPr>
          </a:p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함초롬돋움"/>
              <a:ea typeface="함초롬돋움"/>
              <a:cs typeface="Times New Roman"/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주의사항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데이터 순서가 중요함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>
                <a:solidFill>
                  <a:srgbClr val="ff0000"/>
                </a:solidFill>
              </a:rPr>
              <a:t>std::vector </a:t>
            </a:r>
            <a:r>
              <a:rPr lang="en-US" altLang="ko-KR"/>
              <a:t>vs std::map</a:t>
            </a:r>
            <a:endParaRPr lang="en-US" altLang="ko-KR"/>
          </a:p>
          <a:p>
            <a:pPr>
              <a:defRPr/>
            </a:pPr>
            <a:r>
              <a:rPr lang="ko-KR" altLang="en-US"/>
              <a:t>주석은 무시됨</a:t>
            </a:r>
            <a:r>
              <a:rPr lang="en-US" altLang="ko-KR"/>
              <a:t>(in scanning)</a:t>
            </a:r>
            <a:endParaRPr lang="en-US" altLang="ko-KR"/>
          </a:p>
          <a:p>
            <a:pPr>
              <a:defRPr/>
            </a:pPr>
            <a:r>
              <a:rPr lang="ko-KR" altLang="en-US"/>
              <a:t>중복된 </a:t>
            </a:r>
            <a:r>
              <a:rPr lang="en-US" altLang="ko-KR"/>
              <a:t>key</a:t>
            </a:r>
            <a:r>
              <a:rPr lang="ko-KR" altLang="en-US"/>
              <a:t>가 들어 올 수 있음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Parsing?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String </a:t>
            </a:r>
            <a:r>
              <a:rPr lang="en-US" altLang="ko-KR"/>
              <a:t>-&gt; </a:t>
            </a:r>
            <a:r>
              <a:rPr lang="en-US" altLang="ko-KR">
                <a:solidFill>
                  <a:srgbClr val="ff0000"/>
                </a:solidFill>
              </a:rPr>
              <a:t>Tokens </a:t>
            </a:r>
            <a:r>
              <a:rPr lang="en-US" altLang="ko-KR">
                <a:solidFill>
                  <a:schemeClr val="tx1"/>
                </a:solidFill>
              </a:rPr>
              <a:t>-&gt;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Tree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1554" y="2780919"/>
            <a:ext cx="12335110" cy="3024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“Parallel Parser”?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Parallel Scanning(Lexing)</a:t>
            </a:r>
            <a:endParaRPr lang="en-US" altLang="ko-KR"/>
          </a:p>
          <a:p>
            <a:pPr>
              <a:defRPr/>
            </a:pPr>
            <a:r>
              <a:rPr lang="en-US" altLang="ko-KR"/>
              <a:t>Parallel Parsing</a:t>
            </a:r>
            <a:endParaRPr lang="en-US" altLang="ko-KR"/>
          </a:p>
          <a:p>
            <a:pPr>
              <a:defRPr/>
            </a:pPr>
            <a:r>
              <a:rPr lang="en-US" altLang="ko-KR"/>
              <a:t>using std::thread</a:t>
            </a: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1554" y="3429000"/>
            <a:ext cx="12335110" cy="3024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Parallel Sorting?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>
                <a:solidFill>
                  <a:schemeClr val="tx1"/>
                </a:solidFill>
              </a:rPr>
              <a:t>Divide</a:t>
            </a:r>
            <a:r>
              <a:rPr lang="en-US" altLang="ko-KR" b="1"/>
              <a:t>, Partial Sorting, Merge</a:t>
            </a:r>
            <a:endParaRPr lang="en-US" altLang="ko-KR" b="1"/>
          </a:p>
          <a:p>
            <a:pPr>
              <a:defRPr/>
            </a:pP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1352" y="2420873"/>
            <a:ext cx="10671045" cy="4172330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전체 과정</a:t>
            </a:r>
            <a:endParaRPr lang="ko-KR" altLang="en-US"/>
          </a:p>
        </p:txBody>
      </p:sp>
      <p:sp>
        <p:nvSpPr>
          <p:cNvPr id="4" name=""/>
          <p:cNvSpPr/>
          <p:nvPr/>
        </p:nvSpPr>
        <p:spPr>
          <a:xfrm>
            <a:off x="263271" y="2276856"/>
            <a:ext cx="1271397" cy="1152144"/>
          </a:xfrm>
          <a:prstGeom prst="rect">
            <a:avLst/>
          </a:prstGeom>
          <a:solidFill>
            <a:schemeClr val="lt1">
              <a:alpha val="77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3400" b="1">
                <a:solidFill>
                  <a:schemeClr val="tx1"/>
                </a:solidFill>
              </a:rPr>
              <a:t>Text</a:t>
            </a:r>
            <a:endParaRPr lang="en-US" altLang="ko-KR" sz="3400" b="1">
              <a:solidFill>
                <a:schemeClr val="tx1"/>
              </a:solidFill>
            </a:endParaRPr>
          </a:p>
        </p:txBody>
      </p:sp>
      <p:sp>
        <p:nvSpPr>
          <p:cNvPr id="5" name=""/>
          <p:cNvSpPr/>
          <p:nvPr/>
        </p:nvSpPr>
        <p:spPr>
          <a:xfrm>
            <a:off x="2088261" y="1484756"/>
            <a:ext cx="2448306" cy="5112639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2700" b="1"/>
              <a:t>Scanners</a:t>
            </a:r>
            <a:endParaRPr lang="en-US" altLang="ko-KR" sz="2700" b="1"/>
          </a:p>
        </p:txBody>
      </p:sp>
      <p:sp>
        <p:nvSpPr>
          <p:cNvPr id="6" name=""/>
          <p:cNvSpPr/>
          <p:nvPr/>
        </p:nvSpPr>
        <p:spPr>
          <a:xfrm>
            <a:off x="7104126" y="1484756"/>
            <a:ext cx="2448306" cy="5112639"/>
          </a:xfrm>
          <a:prstGeom prst="ellipse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700" b="1"/>
              <a:t>Parsers</a:t>
            </a:r>
            <a:endParaRPr lang="en-US" altLang="ko-KR" sz="2700" b="1"/>
          </a:p>
        </p:txBody>
      </p:sp>
      <p:sp>
        <p:nvSpPr>
          <p:cNvPr id="7" name=""/>
          <p:cNvSpPr/>
          <p:nvPr/>
        </p:nvSpPr>
        <p:spPr>
          <a:xfrm>
            <a:off x="0" y="3429000"/>
            <a:ext cx="2088261" cy="64808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9" name=""/>
          <p:cNvSpPr/>
          <p:nvPr/>
        </p:nvSpPr>
        <p:spPr>
          <a:xfrm>
            <a:off x="4619815" y="3559648"/>
            <a:ext cx="2484310" cy="64808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"/>
          <p:cNvSpPr/>
          <p:nvPr/>
        </p:nvSpPr>
        <p:spPr>
          <a:xfrm>
            <a:off x="4799838" y="2348865"/>
            <a:ext cx="2088261" cy="1152144"/>
          </a:xfrm>
          <a:prstGeom prst="rect">
            <a:avLst/>
          </a:prstGeom>
          <a:solidFill>
            <a:schemeClr val="lt1">
              <a:alpha val="77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rgbClr val="ff0000"/>
                </a:solidFill>
              </a:rPr>
              <a:t>Tokens</a:t>
            </a:r>
            <a:endParaRPr lang="en-US" altLang="ko-KR" sz="3400" b="1">
              <a:solidFill>
                <a:srgbClr val="ff0000"/>
              </a:solidFill>
            </a:endParaRPr>
          </a:p>
        </p:txBody>
      </p:sp>
      <p:sp>
        <p:nvSpPr>
          <p:cNvPr id="11" name=""/>
          <p:cNvSpPr/>
          <p:nvPr/>
        </p:nvSpPr>
        <p:spPr>
          <a:xfrm>
            <a:off x="9822465" y="2276856"/>
            <a:ext cx="2088261" cy="1152144"/>
          </a:xfrm>
          <a:prstGeom prst="rect">
            <a:avLst/>
          </a:prstGeom>
          <a:solidFill>
            <a:schemeClr val="lt1">
              <a:alpha val="77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rgbClr val="ff0000"/>
                </a:solidFill>
              </a:rPr>
              <a:t>Tree</a:t>
            </a:r>
            <a:endParaRPr lang="en-US" altLang="ko-KR" sz="3400" b="1">
              <a:solidFill>
                <a:srgbClr val="ff0000"/>
              </a:solidFill>
            </a:endParaRPr>
          </a:p>
        </p:txBody>
      </p:sp>
      <p:sp>
        <p:nvSpPr>
          <p:cNvPr id="12" name=""/>
          <p:cNvSpPr/>
          <p:nvPr/>
        </p:nvSpPr>
        <p:spPr>
          <a:xfrm>
            <a:off x="9624441" y="3645027"/>
            <a:ext cx="2484310" cy="64808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3" name=""/>
          <p:cNvSpPr/>
          <p:nvPr/>
        </p:nvSpPr>
        <p:spPr>
          <a:xfrm>
            <a:off x="2880360" y="1844802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4" name=""/>
          <p:cNvSpPr/>
          <p:nvPr/>
        </p:nvSpPr>
        <p:spPr>
          <a:xfrm>
            <a:off x="2880360" y="2852927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5" name=""/>
          <p:cNvSpPr/>
          <p:nvPr/>
        </p:nvSpPr>
        <p:spPr>
          <a:xfrm>
            <a:off x="2880360" y="4293108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6" name=""/>
          <p:cNvSpPr/>
          <p:nvPr/>
        </p:nvSpPr>
        <p:spPr>
          <a:xfrm>
            <a:off x="2880360" y="5373243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7" name=""/>
          <p:cNvSpPr/>
          <p:nvPr/>
        </p:nvSpPr>
        <p:spPr>
          <a:xfrm>
            <a:off x="7896225" y="1772793"/>
            <a:ext cx="864108" cy="864108"/>
          </a:xfrm>
          <a:prstGeom prst="ellipse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8" name=""/>
          <p:cNvSpPr/>
          <p:nvPr/>
        </p:nvSpPr>
        <p:spPr>
          <a:xfrm>
            <a:off x="7896225" y="2780919"/>
            <a:ext cx="864108" cy="864108"/>
          </a:xfrm>
          <a:prstGeom prst="ellipse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9" name=""/>
          <p:cNvSpPr/>
          <p:nvPr/>
        </p:nvSpPr>
        <p:spPr>
          <a:xfrm>
            <a:off x="7896225" y="4221099"/>
            <a:ext cx="864108" cy="864108"/>
          </a:xfrm>
          <a:prstGeom prst="ellipse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0" name=""/>
          <p:cNvSpPr/>
          <p:nvPr/>
        </p:nvSpPr>
        <p:spPr>
          <a:xfrm>
            <a:off x="7896225" y="5301234"/>
            <a:ext cx="864108" cy="864108"/>
          </a:xfrm>
          <a:prstGeom prst="ellipse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1" name=""/>
          <p:cNvCxnSpPr/>
          <p:nvPr/>
        </p:nvCxnSpPr>
        <p:spPr>
          <a:xfrm rot="5400000" flipH="1" flipV="1">
            <a:off x="1949862" y="2777272"/>
            <a:ext cx="1386703" cy="727382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"/>
          <p:cNvCxnSpPr>
            <a:endCxn id="14" idx="2"/>
          </p:cNvCxnSpPr>
          <p:nvPr/>
        </p:nvCxnSpPr>
        <p:spPr>
          <a:xfrm flipV="1">
            <a:off x="2279523" y="3284981"/>
            <a:ext cx="600837" cy="549334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"/>
          <p:cNvCxnSpPr>
            <a:endCxn id="15" idx="2"/>
          </p:cNvCxnSpPr>
          <p:nvPr/>
        </p:nvCxnSpPr>
        <p:spPr>
          <a:xfrm rot="16200000" flipH="1">
            <a:off x="2134518" y="3979320"/>
            <a:ext cx="890847" cy="600837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"/>
          <p:cNvCxnSpPr>
            <a:endCxn id="16" idx="2"/>
          </p:cNvCxnSpPr>
          <p:nvPr/>
        </p:nvCxnSpPr>
        <p:spPr>
          <a:xfrm rot="16200000" flipH="1">
            <a:off x="1594450" y="4519387"/>
            <a:ext cx="1970982" cy="600837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"/>
          <p:cNvCxnSpPr/>
          <p:nvPr/>
        </p:nvCxnSpPr>
        <p:spPr>
          <a:xfrm rot="5400000" flipH="1" flipV="1">
            <a:off x="6965728" y="2777271"/>
            <a:ext cx="1386703" cy="727382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"/>
          <p:cNvCxnSpPr/>
          <p:nvPr/>
        </p:nvCxnSpPr>
        <p:spPr>
          <a:xfrm flipV="1">
            <a:off x="7295388" y="3284981"/>
            <a:ext cx="600837" cy="549334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"/>
          <p:cNvCxnSpPr/>
          <p:nvPr/>
        </p:nvCxnSpPr>
        <p:spPr>
          <a:xfrm rot="16200000" flipH="1">
            <a:off x="7150383" y="3979319"/>
            <a:ext cx="890847" cy="600837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"/>
          <p:cNvCxnSpPr/>
          <p:nvPr/>
        </p:nvCxnSpPr>
        <p:spPr>
          <a:xfrm rot="16200000" flipH="1">
            <a:off x="6610316" y="4519387"/>
            <a:ext cx="1970982" cy="600837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"/>
          <p:cNvCxnSpPr/>
          <p:nvPr/>
        </p:nvCxnSpPr>
        <p:spPr>
          <a:xfrm flipV="1">
            <a:off x="3718560" y="4077080"/>
            <a:ext cx="818007" cy="576073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"/>
          <p:cNvCxnSpPr>
            <a:stCxn id="16" idx="6"/>
          </p:cNvCxnSpPr>
          <p:nvPr/>
        </p:nvCxnSpPr>
        <p:spPr>
          <a:xfrm rot="5400000" flipH="1" flipV="1">
            <a:off x="3276410" y="4545135"/>
            <a:ext cx="1728219" cy="792104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"/>
          <p:cNvCxnSpPr/>
          <p:nvPr/>
        </p:nvCxnSpPr>
        <p:spPr>
          <a:xfrm>
            <a:off x="3718560" y="3307617"/>
            <a:ext cx="818006" cy="733458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"/>
          <p:cNvCxnSpPr/>
          <p:nvPr/>
        </p:nvCxnSpPr>
        <p:spPr>
          <a:xfrm rot="16200000" flipH="1">
            <a:off x="3343786" y="2848291"/>
            <a:ext cx="1593459" cy="79210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"/>
          <p:cNvCxnSpPr/>
          <p:nvPr/>
        </p:nvCxnSpPr>
        <p:spPr>
          <a:xfrm flipV="1">
            <a:off x="8651177" y="4041075"/>
            <a:ext cx="818007" cy="576073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"/>
          <p:cNvCxnSpPr/>
          <p:nvPr/>
        </p:nvCxnSpPr>
        <p:spPr>
          <a:xfrm rot="5400000" flipH="1" flipV="1">
            <a:off x="8209027" y="4509129"/>
            <a:ext cx="1728219" cy="792104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"/>
          <p:cNvCxnSpPr>
            <a:endCxn id="6" idx="6"/>
          </p:cNvCxnSpPr>
          <p:nvPr/>
        </p:nvCxnSpPr>
        <p:spPr>
          <a:xfrm>
            <a:off x="8651176" y="3271611"/>
            <a:ext cx="901256" cy="769464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"/>
          <p:cNvCxnSpPr/>
          <p:nvPr/>
        </p:nvCxnSpPr>
        <p:spPr>
          <a:xfrm rot="16200000" flipH="1">
            <a:off x="8276403" y="2812289"/>
            <a:ext cx="1593462" cy="792099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Loading Text From File</a:t>
            </a:r>
            <a:endParaRPr lang="en-US" altLang="ko-KR"/>
          </a:p>
        </p:txBody>
      </p:sp>
      <p:sp>
        <p:nvSpPr>
          <p:cNvPr id="4" name=""/>
          <p:cNvSpPr/>
          <p:nvPr/>
        </p:nvSpPr>
        <p:spPr>
          <a:xfrm>
            <a:off x="5279136" y="2276856"/>
            <a:ext cx="1271397" cy="1152144"/>
          </a:xfrm>
          <a:prstGeom prst="rect">
            <a:avLst/>
          </a:prstGeom>
          <a:solidFill>
            <a:schemeClr val="lt1">
              <a:alpha val="77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chemeClr val="tx1"/>
                </a:solidFill>
              </a:rPr>
              <a:t>Text</a:t>
            </a:r>
            <a:endParaRPr lang="en-US" altLang="ko-KR" sz="3400" b="1">
              <a:solidFill>
                <a:schemeClr val="tx1"/>
              </a:solidFill>
            </a:endParaRPr>
          </a:p>
        </p:txBody>
      </p:sp>
      <p:sp>
        <p:nvSpPr>
          <p:cNvPr id="5" name=""/>
          <p:cNvSpPr/>
          <p:nvPr/>
        </p:nvSpPr>
        <p:spPr>
          <a:xfrm>
            <a:off x="7104126" y="1484756"/>
            <a:ext cx="2448306" cy="5112639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700" b="1"/>
              <a:t>Scanners</a:t>
            </a:r>
            <a:endParaRPr lang="en-US" altLang="ko-KR" sz="2700" b="1"/>
          </a:p>
        </p:txBody>
      </p:sp>
      <p:sp>
        <p:nvSpPr>
          <p:cNvPr id="6" name=""/>
          <p:cNvSpPr/>
          <p:nvPr/>
        </p:nvSpPr>
        <p:spPr>
          <a:xfrm>
            <a:off x="4727829" y="3429000"/>
            <a:ext cx="2376297" cy="64808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9" name=""/>
          <p:cNvSpPr/>
          <p:nvPr/>
        </p:nvSpPr>
        <p:spPr>
          <a:xfrm>
            <a:off x="7896225" y="1844802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"/>
          <p:cNvSpPr/>
          <p:nvPr/>
        </p:nvSpPr>
        <p:spPr>
          <a:xfrm>
            <a:off x="7896225" y="2852927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1" name=""/>
          <p:cNvSpPr/>
          <p:nvPr/>
        </p:nvSpPr>
        <p:spPr>
          <a:xfrm>
            <a:off x="7896225" y="4293108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2" name=""/>
          <p:cNvSpPr/>
          <p:nvPr/>
        </p:nvSpPr>
        <p:spPr>
          <a:xfrm>
            <a:off x="7896225" y="5373243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13" name=""/>
          <p:cNvCxnSpPr/>
          <p:nvPr/>
        </p:nvCxnSpPr>
        <p:spPr>
          <a:xfrm rot="5400000" flipH="1" flipV="1">
            <a:off x="6978655" y="2777272"/>
            <a:ext cx="1386703" cy="727382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"/>
          <p:cNvCxnSpPr/>
          <p:nvPr/>
        </p:nvCxnSpPr>
        <p:spPr>
          <a:xfrm flipV="1">
            <a:off x="8734424" y="4077080"/>
            <a:ext cx="818007" cy="576073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"/>
          <p:cNvCxnSpPr/>
          <p:nvPr/>
        </p:nvCxnSpPr>
        <p:spPr>
          <a:xfrm rot="5400000" flipH="1" flipV="1">
            <a:off x="8292275" y="4545135"/>
            <a:ext cx="1728219" cy="792104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"/>
          <p:cNvCxnSpPr/>
          <p:nvPr/>
        </p:nvCxnSpPr>
        <p:spPr>
          <a:xfrm>
            <a:off x="8734424" y="3307617"/>
            <a:ext cx="818006" cy="733458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"/>
          <p:cNvCxnSpPr/>
          <p:nvPr/>
        </p:nvCxnSpPr>
        <p:spPr>
          <a:xfrm rot="16200000" flipH="1">
            <a:off x="8359651" y="2848291"/>
            <a:ext cx="1593459" cy="79210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"/>
          <p:cNvCxnSpPr>
            <a:endCxn id="10" idx="2"/>
          </p:cNvCxnSpPr>
          <p:nvPr/>
        </p:nvCxnSpPr>
        <p:spPr>
          <a:xfrm flipV="1">
            <a:off x="7308315" y="3284981"/>
            <a:ext cx="587910" cy="57820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"/>
          <p:cNvCxnSpPr>
            <a:endCxn id="11" idx="2"/>
          </p:cNvCxnSpPr>
          <p:nvPr/>
        </p:nvCxnSpPr>
        <p:spPr>
          <a:xfrm rot="16200000" flipH="1">
            <a:off x="7181533" y="4010469"/>
            <a:ext cx="841474" cy="58791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"/>
          <p:cNvCxnSpPr>
            <a:endCxn id="12" idx="2"/>
          </p:cNvCxnSpPr>
          <p:nvPr/>
        </p:nvCxnSpPr>
        <p:spPr>
          <a:xfrm rot="16200000" flipH="1">
            <a:off x="6641468" y="4550536"/>
            <a:ext cx="1921606" cy="58791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"/>
          <p:cNvSpPr/>
          <p:nvPr/>
        </p:nvSpPr>
        <p:spPr>
          <a:xfrm>
            <a:off x="2279523" y="2106098"/>
            <a:ext cx="4392549" cy="3411162"/>
          </a:xfrm>
          <a:prstGeom prst="rect">
            <a:avLst/>
          </a:prstGeom>
          <a:noFill/>
          <a:ln w="76200">
            <a:solidFill>
              <a:srgbClr val="ff0000"/>
            </a:solidFill>
            <a:headEnd w="med" len="med"/>
            <a:tailEnd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34" name=""/>
          <p:cNvSpPr/>
          <p:nvPr/>
        </p:nvSpPr>
        <p:spPr>
          <a:xfrm>
            <a:off x="2495550" y="3068955"/>
            <a:ext cx="2088261" cy="1440181"/>
          </a:xfrm>
          <a:prstGeom prst="rect">
            <a:avLst/>
          </a:prstGeom>
          <a:noFill/>
          <a:ln w="57150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3800" b="1">
                <a:solidFill>
                  <a:schemeClr val="dk1"/>
                </a:solidFill>
              </a:rPr>
              <a:t>FILE</a:t>
            </a:r>
            <a:endParaRPr lang="en-US" altLang="ko-KR" sz="3800" b="1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발표자 소개</a:t>
            </a: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765" y="1293267"/>
            <a:ext cx="12192000" cy="53041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How to Read File?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  <a:defRPr/>
            </a:pPr>
            <a:r>
              <a:rPr lang="en-US" altLang="ko-KR"/>
              <a:t>std::</a:t>
            </a:r>
            <a:r>
              <a:rPr lang="en-US" altLang="ko-KR">
                <a:solidFill>
                  <a:srgbClr val="ff0000"/>
                </a:solidFill>
              </a:rPr>
              <a:t>vector</a:t>
            </a:r>
            <a:r>
              <a:rPr lang="en-US" altLang="ko-KR"/>
              <a:t>&lt;std::</a:t>
            </a:r>
            <a:r>
              <a:rPr lang="en-US" altLang="ko-KR">
                <a:solidFill>
                  <a:srgbClr val="ff0000"/>
                </a:solidFill>
              </a:rPr>
              <a:t>string</a:t>
            </a:r>
            <a:r>
              <a:rPr lang="en-US" altLang="ko-KR"/>
              <a:t>&gt; lines;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std::ifstream file; file.open(”test.txt”);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std::</a:t>
            </a:r>
            <a:r>
              <a:rPr lang="en-US" altLang="ko-KR">
                <a:solidFill>
                  <a:srgbClr val="ff0000"/>
                </a:solidFill>
              </a:rPr>
              <a:t>string </a:t>
            </a:r>
            <a:r>
              <a:rPr lang="en-US" altLang="ko-KR"/>
              <a:t>str;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 b="1"/>
              <a:t>while (</a:t>
            </a:r>
            <a:r>
              <a:rPr lang="en-US" altLang="ko-KR" b="1">
                <a:solidFill>
                  <a:srgbClr val="ff0000"/>
                </a:solidFill>
              </a:rPr>
              <a:t>std::getline</a:t>
            </a:r>
            <a:r>
              <a:rPr lang="en-US" altLang="ko-KR" b="1"/>
              <a:t>(file, str))</a:t>
            </a:r>
            <a:r>
              <a:rPr lang="ko-KR" altLang="en-US" b="1"/>
              <a:t> </a:t>
            </a:r>
            <a:r>
              <a:rPr lang="en-US" altLang="ko-KR" b="1"/>
              <a:t>{</a:t>
            </a:r>
            <a:endParaRPr lang="en-US" altLang="ko-KR" b="1"/>
          </a:p>
          <a:p>
            <a:pPr marL="0" indent="0">
              <a:buNone/>
              <a:defRPr/>
            </a:pPr>
            <a:r>
              <a:rPr lang="ko-KR" altLang="en-US" b="1"/>
              <a:t>	</a:t>
            </a:r>
            <a:r>
              <a:rPr lang="en-US" altLang="ko-KR" b="1"/>
              <a:t>lines.</a:t>
            </a:r>
            <a:r>
              <a:rPr lang="en-US" altLang="ko-KR" b="1">
                <a:solidFill>
                  <a:srgbClr val="ff0000"/>
                </a:solidFill>
              </a:rPr>
              <a:t>push_back</a:t>
            </a:r>
            <a:r>
              <a:rPr lang="en-US" altLang="ko-KR" b="1"/>
              <a:t>(str);</a:t>
            </a:r>
            <a:endParaRPr lang="en-US" altLang="ko-KR" b="1"/>
          </a:p>
          <a:p>
            <a:pPr marL="0" indent="0">
              <a:buNone/>
              <a:defRPr/>
            </a:pPr>
            <a:r>
              <a:rPr lang="en-US" altLang="ko-KR" b="1"/>
              <a:t>} </a:t>
            </a:r>
            <a:endParaRPr lang="en-US" altLang="ko-KR" b="1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file.close();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return lines; </a:t>
            </a: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  <p:sp>
        <p:nvSpPr>
          <p:cNvPr id="7" name=""/>
          <p:cNvSpPr/>
          <p:nvPr/>
        </p:nvSpPr>
        <p:spPr>
          <a:xfrm rot="2712096">
            <a:off x="1666039" y="2924936"/>
            <a:ext cx="6890130" cy="1008126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"/>
          <p:cNvSpPr/>
          <p:nvPr/>
        </p:nvSpPr>
        <p:spPr>
          <a:xfrm rot="7755859">
            <a:off x="1451559" y="2924937"/>
            <a:ext cx="6890130" cy="1008126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1" animBg="1"/>
    </p:bld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How to Read File!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567370"/>
            <a:ext cx="10972798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  <a:defRPr/>
            </a:pPr>
            <a:r>
              <a:rPr lang="en-US" altLang="ko-KR" b="1">
                <a:solidFill>
                  <a:srgbClr val="ff0000"/>
                </a:solidFill>
              </a:rPr>
              <a:t>char* buffer;</a:t>
            </a:r>
            <a:endParaRPr lang="en-US" altLang="ko-KR" b="1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altLang="ko-KR"/>
              <a:t>std::ifstream file; file.open(”test.txt”,</a:t>
            </a:r>
            <a:r>
              <a:rPr lang="ko-KR" altLang="en-US"/>
              <a:t> </a:t>
            </a:r>
            <a:r>
              <a:rPr lang="en-US" altLang="ko-KR"/>
              <a:t>std::ios::</a:t>
            </a:r>
            <a:r>
              <a:rPr lang="en-US" altLang="ko-KR" u="sng">
                <a:solidFill>
                  <a:srgbClr val="ff0000"/>
                </a:solidFill>
              </a:rPr>
              <a:t>binary</a:t>
            </a:r>
            <a:r>
              <a:rPr lang="en-US" altLang="ko-KR"/>
              <a:t>);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long long buffer_len = </a:t>
            </a:r>
            <a:r>
              <a:rPr lang="en-US" altLang="ko-KR" sz="3764" b="1"/>
              <a:t>get_file_size</a:t>
            </a:r>
            <a:r>
              <a:rPr lang="en-US" altLang="ko-KR"/>
              <a:t>(file);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buffer = new char[buffer_len + 1];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file.</a:t>
            </a:r>
            <a:r>
              <a:rPr lang="en-US" altLang="ko-KR" b="1">
                <a:solidFill>
                  <a:srgbClr val="ff0000"/>
                </a:solidFill>
              </a:rPr>
              <a:t>read</a:t>
            </a:r>
            <a:r>
              <a:rPr lang="en-US" altLang="ko-KR"/>
              <a:t>(buffer, buffer_len); buffer[buffer_len] = ‘\0’;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file.close();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return buffer;</a:t>
            </a: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  <p:sp>
        <p:nvSpPr>
          <p:cNvPr id="8" name=""/>
          <p:cNvSpPr/>
          <p:nvPr/>
        </p:nvSpPr>
        <p:spPr>
          <a:xfrm>
            <a:off x="4187761" y="2276856"/>
            <a:ext cx="3420427" cy="648081"/>
          </a:xfrm>
          <a:prstGeom prst="rect">
            <a:avLst/>
          </a:prstGeom>
          <a:noFill/>
          <a:ln w="76200">
            <a:solidFill>
              <a:srgbClr val="ff0000"/>
            </a:solidFill>
            <a:headEnd w="med" len="med"/>
            <a:tailEnd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9" name=""/>
          <p:cNvSpPr/>
          <p:nvPr/>
        </p:nvSpPr>
        <p:spPr>
          <a:xfrm>
            <a:off x="2027492" y="3104959"/>
            <a:ext cx="4212526" cy="648081"/>
          </a:xfrm>
          <a:prstGeom prst="rect">
            <a:avLst/>
          </a:prstGeom>
          <a:noFill/>
          <a:ln w="76200">
            <a:solidFill>
              <a:srgbClr val="ff0000"/>
            </a:solidFill>
            <a:headEnd w="med" len="med"/>
            <a:tailEnd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"/>
          <p:cNvSpPr/>
          <p:nvPr/>
        </p:nvSpPr>
        <p:spPr>
          <a:xfrm>
            <a:off x="609601" y="4005071"/>
            <a:ext cx="4550282" cy="648081"/>
          </a:xfrm>
          <a:prstGeom prst="rect">
            <a:avLst/>
          </a:prstGeom>
          <a:noFill/>
          <a:ln w="76200">
            <a:solidFill>
              <a:srgbClr val="ff0000"/>
            </a:solidFill>
            <a:headEnd w="med" len="med"/>
            <a:tailEnd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1" animBg="1"/>
      <p:bldP spid="10" grpId="2" animBg="1"/>
    </p:bld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"/>
          <p:cNvSpPr/>
          <p:nvPr/>
        </p:nvSpPr>
        <p:spPr>
          <a:xfrm>
            <a:off x="7104126" y="1484756"/>
            <a:ext cx="2448306" cy="5112639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700" b="1"/>
              <a:t>Scanners</a:t>
            </a:r>
            <a:endParaRPr lang="en-US" altLang="ko-KR" sz="2700" b="1"/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Convert Text to Tokens</a:t>
            </a:r>
            <a:endParaRPr lang="en-US" altLang="ko-KR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  <p:sp>
        <p:nvSpPr>
          <p:cNvPr id="5" name=""/>
          <p:cNvSpPr/>
          <p:nvPr/>
        </p:nvSpPr>
        <p:spPr>
          <a:xfrm>
            <a:off x="5279136" y="2276856"/>
            <a:ext cx="1271397" cy="1152144"/>
          </a:xfrm>
          <a:prstGeom prst="rect">
            <a:avLst/>
          </a:prstGeom>
          <a:solidFill>
            <a:schemeClr val="lt1">
              <a:alpha val="77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chemeClr val="tx1"/>
                </a:solidFill>
              </a:rPr>
              <a:t>Text</a:t>
            </a:r>
            <a:endParaRPr lang="en-US" altLang="ko-KR" sz="3400" b="1">
              <a:solidFill>
                <a:schemeClr val="tx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4727829" y="3429000"/>
            <a:ext cx="2376297" cy="64808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7" name=""/>
          <p:cNvSpPr/>
          <p:nvPr/>
        </p:nvSpPr>
        <p:spPr>
          <a:xfrm>
            <a:off x="7896225" y="1844802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7896225" y="2852927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9" name=""/>
          <p:cNvSpPr/>
          <p:nvPr/>
        </p:nvSpPr>
        <p:spPr>
          <a:xfrm>
            <a:off x="7896225" y="4293108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"/>
          <p:cNvSpPr/>
          <p:nvPr/>
        </p:nvSpPr>
        <p:spPr>
          <a:xfrm>
            <a:off x="7896225" y="5373243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11" name=""/>
          <p:cNvCxnSpPr/>
          <p:nvPr/>
        </p:nvCxnSpPr>
        <p:spPr>
          <a:xfrm rot="5400000" flipH="1" flipV="1">
            <a:off x="6978655" y="2777272"/>
            <a:ext cx="1386703" cy="727382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"/>
          <p:cNvCxnSpPr/>
          <p:nvPr/>
        </p:nvCxnSpPr>
        <p:spPr>
          <a:xfrm flipV="1">
            <a:off x="8734424" y="4077080"/>
            <a:ext cx="818007" cy="576073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"/>
          <p:cNvCxnSpPr/>
          <p:nvPr/>
        </p:nvCxnSpPr>
        <p:spPr>
          <a:xfrm rot="5400000" flipH="1" flipV="1">
            <a:off x="8292275" y="4545135"/>
            <a:ext cx="1728219" cy="792104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"/>
          <p:cNvCxnSpPr/>
          <p:nvPr/>
        </p:nvCxnSpPr>
        <p:spPr>
          <a:xfrm>
            <a:off x="8734424" y="3307617"/>
            <a:ext cx="818006" cy="733458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"/>
          <p:cNvCxnSpPr/>
          <p:nvPr/>
        </p:nvCxnSpPr>
        <p:spPr>
          <a:xfrm rot="16200000" flipH="1">
            <a:off x="8359651" y="2848291"/>
            <a:ext cx="1593459" cy="79210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"/>
          <p:cNvCxnSpPr/>
          <p:nvPr/>
        </p:nvCxnSpPr>
        <p:spPr>
          <a:xfrm flipV="1">
            <a:off x="7308315" y="3284981"/>
            <a:ext cx="587910" cy="57820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"/>
          <p:cNvCxnSpPr/>
          <p:nvPr/>
        </p:nvCxnSpPr>
        <p:spPr>
          <a:xfrm rot="16200000" flipH="1">
            <a:off x="7181533" y="4010469"/>
            <a:ext cx="841474" cy="58791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"/>
          <p:cNvCxnSpPr/>
          <p:nvPr/>
        </p:nvCxnSpPr>
        <p:spPr>
          <a:xfrm rot="16200000" flipH="1">
            <a:off x="6641468" y="4550536"/>
            <a:ext cx="1921606" cy="58791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"/>
          <p:cNvSpPr/>
          <p:nvPr/>
        </p:nvSpPr>
        <p:spPr>
          <a:xfrm>
            <a:off x="2495550" y="3068955"/>
            <a:ext cx="2088261" cy="1440181"/>
          </a:xfrm>
          <a:prstGeom prst="rect">
            <a:avLst/>
          </a:prstGeom>
          <a:noFill/>
          <a:ln w="57150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800" b="1">
                <a:solidFill>
                  <a:schemeClr val="dk1"/>
                </a:solidFill>
              </a:rPr>
              <a:t>FILE</a:t>
            </a:r>
            <a:endParaRPr lang="en-US" altLang="ko-KR" sz="3800" b="1">
              <a:solidFill>
                <a:schemeClr val="dk1"/>
              </a:solidFill>
            </a:endParaRPr>
          </a:p>
        </p:txBody>
      </p:sp>
      <p:sp>
        <p:nvSpPr>
          <p:cNvPr id="23" name=""/>
          <p:cNvSpPr/>
          <p:nvPr/>
        </p:nvSpPr>
        <p:spPr>
          <a:xfrm>
            <a:off x="6807899" y="3429000"/>
            <a:ext cx="864108" cy="864108"/>
          </a:xfrm>
          <a:prstGeom prst="rect">
            <a:avLst/>
          </a:prstGeom>
          <a:noFill/>
          <a:ln w="76200">
            <a:solidFill>
              <a:srgbClr val="ff0000"/>
            </a:solidFill>
            <a:headEnd w="med" len="med"/>
            <a:tailEnd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How to Divide Text?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/>
              <a:t>“</a:t>
            </a:r>
            <a:r>
              <a:rPr lang="ko-KR" altLang="en-US" b="1"/>
              <a:t> </a:t>
            </a:r>
            <a:r>
              <a:rPr lang="en-US" altLang="ko-KR" b="1"/>
              <a:t>test  = {</a:t>
            </a:r>
            <a:r>
              <a:rPr lang="ko-KR" altLang="en-US" b="1"/>
              <a:t> </a:t>
            </a:r>
            <a:r>
              <a:rPr lang="en-US" altLang="ko-KR" b="1"/>
              <a:t>}</a:t>
            </a:r>
            <a:r>
              <a:rPr lang="ko-KR" altLang="en-US" b="1"/>
              <a:t> </a:t>
            </a:r>
            <a:r>
              <a:rPr lang="en-US" altLang="ko-KR" b="1"/>
              <a:t>”</a:t>
            </a:r>
            <a:endParaRPr lang="en-US" altLang="ko-KR" b="1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# test2 = {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}</a:t>
            </a:r>
            <a:endParaRPr lang="en-US" altLang="ko-KR">
              <a:solidFill>
                <a:srgbClr val="ff0000"/>
              </a:solidFill>
            </a:endParaRPr>
          </a:p>
          <a:p>
            <a:pPr>
              <a:defRPr/>
            </a:pPr>
            <a:endParaRPr lang="en-US" altLang="ko-KR">
              <a:solidFill>
                <a:srgbClr val="ff0000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엔터키</a:t>
            </a:r>
            <a:r>
              <a:rPr lang="en-US" altLang="ko-KR">
                <a:solidFill>
                  <a:srgbClr val="ff0000"/>
                </a:solidFill>
              </a:rPr>
              <a:t>(’\n')</a:t>
            </a:r>
            <a:r>
              <a:rPr lang="ko-KR" altLang="en-US"/>
              <a:t>에 주목하자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Parallel Scanning -</a:t>
            </a:r>
            <a:r>
              <a:rPr lang="ko-KR" altLang="en-US"/>
              <a:t> </a:t>
            </a:r>
            <a:r>
              <a:rPr lang="en-US" altLang="ko-KR"/>
              <a:t>Assumption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ko-KR"/>
              <a:t>“ “ </a:t>
            </a:r>
            <a:r>
              <a:rPr lang="en-US" altLang="ko-KR" u="sng"/>
              <a:t>quoted string</a:t>
            </a:r>
            <a:r>
              <a:rPr lang="en-US" altLang="ko-KR"/>
              <a:t> must not have </a:t>
            </a:r>
            <a:r>
              <a:rPr lang="en-US" altLang="ko-KR">
                <a:solidFill>
                  <a:srgbClr val="ff0000"/>
                </a:solidFill>
              </a:rPr>
              <a:t>‘\n’</a:t>
            </a:r>
            <a:endParaRPr lang="en-US" altLang="ko-KR">
              <a:solidFill>
                <a:srgbClr val="ff0000"/>
              </a:solidFill>
            </a:endParaRP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“ abc \n def \n ghi “ # supported</a:t>
            </a:r>
            <a:endParaRPr lang="en-US" altLang="ko-KR"/>
          </a:p>
          <a:p>
            <a:pPr>
              <a:defRPr/>
            </a:pPr>
            <a:endParaRPr lang="en-US" altLang="ko-KR" b="1"/>
          </a:p>
          <a:p>
            <a:pPr>
              <a:defRPr/>
            </a:pPr>
            <a:r>
              <a:rPr lang="en-US" altLang="ko-KR" b="1">
                <a:solidFill>
                  <a:srgbClr val="ff0000"/>
                </a:solidFill>
              </a:rPr>
              <a:t>“ abc</a:t>
            </a:r>
            <a:endParaRPr lang="en-US" altLang="ko-KR" b="1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altLang="ko-KR" b="1">
                <a:solidFill>
                  <a:srgbClr val="ff0000"/>
                </a:solidFill>
              </a:rPr>
              <a:t>         def</a:t>
            </a:r>
            <a:endParaRPr lang="en-US" altLang="ko-KR" b="1">
              <a:solidFill>
                <a:srgbClr val="ff0000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b="1">
                <a:solidFill>
                  <a:srgbClr val="ff0000"/>
                </a:solidFill>
              </a:rPr>
              <a:t>            ghi “   # not supported</a:t>
            </a:r>
            <a:endParaRPr lang="en-US" altLang="ko-KR" b="1">
              <a:solidFill>
                <a:srgbClr val="ff0000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altLang="ko-KR"/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함초롬돋움"/>
              <a:ea typeface="함초롬돋움"/>
              <a:cs typeface="Times New Roman"/>
            </a:endParaRPr>
          </a:p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Parallel Scanning - Precautions 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line comment(</a:t>
            </a:r>
            <a:r>
              <a:rPr lang="en-US" altLang="ko-KR">
                <a:solidFill>
                  <a:srgbClr val="ff0000"/>
                </a:solidFill>
              </a:rPr>
              <a:t>#</a:t>
            </a:r>
            <a:r>
              <a:rPr lang="en-US" altLang="ko-KR"/>
              <a:t>) is not saved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 u="sng"/>
              <a:t>data is divided by </a:t>
            </a:r>
            <a:r>
              <a:rPr lang="en-US" altLang="ko-KR" u="sng">
                <a:solidFill>
                  <a:srgbClr val="ff0000"/>
                </a:solidFill>
              </a:rPr>
              <a:t>‘\n’</a:t>
            </a:r>
            <a:r>
              <a:rPr lang="en-US" altLang="ko-KR" u="sng"/>
              <a:t> </a:t>
            </a:r>
            <a:endParaRPr lang="en-US" altLang="ko-KR" u="sng"/>
          </a:p>
          <a:p>
            <a:pPr>
              <a:defRPr/>
            </a:pPr>
            <a:endParaRPr lang="en-US" altLang="ko-KR" u="sng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"/>
          <p:cNvSpPr/>
          <p:nvPr/>
        </p:nvSpPr>
        <p:spPr>
          <a:xfrm>
            <a:off x="7104126" y="1484756"/>
            <a:ext cx="2448306" cy="5112639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700" b="1"/>
              <a:t>Scanners</a:t>
            </a:r>
            <a:endParaRPr lang="en-US" altLang="ko-KR" sz="2700" b="1"/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Convert Text to Tokens</a:t>
            </a:r>
            <a:endParaRPr lang="en-US" altLang="ko-KR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  <p:sp>
        <p:nvSpPr>
          <p:cNvPr id="5" name=""/>
          <p:cNvSpPr/>
          <p:nvPr/>
        </p:nvSpPr>
        <p:spPr>
          <a:xfrm>
            <a:off x="5279136" y="2276856"/>
            <a:ext cx="1271397" cy="1152144"/>
          </a:xfrm>
          <a:prstGeom prst="rect">
            <a:avLst/>
          </a:prstGeom>
          <a:solidFill>
            <a:schemeClr val="lt1">
              <a:alpha val="77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chemeClr val="tx1"/>
                </a:solidFill>
              </a:rPr>
              <a:t>Text</a:t>
            </a:r>
            <a:endParaRPr lang="en-US" altLang="ko-KR" sz="3400" b="1">
              <a:solidFill>
                <a:schemeClr val="tx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4727829" y="3429000"/>
            <a:ext cx="2376297" cy="64808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7" name=""/>
          <p:cNvSpPr/>
          <p:nvPr/>
        </p:nvSpPr>
        <p:spPr>
          <a:xfrm>
            <a:off x="7896225" y="1844802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7896225" y="2852927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9" name=""/>
          <p:cNvSpPr/>
          <p:nvPr/>
        </p:nvSpPr>
        <p:spPr>
          <a:xfrm>
            <a:off x="7896225" y="4293108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"/>
          <p:cNvSpPr/>
          <p:nvPr/>
        </p:nvSpPr>
        <p:spPr>
          <a:xfrm>
            <a:off x="7896225" y="5373243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11" name=""/>
          <p:cNvCxnSpPr/>
          <p:nvPr/>
        </p:nvCxnSpPr>
        <p:spPr>
          <a:xfrm rot="5400000" flipH="1" flipV="1">
            <a:off x="6978655" y="2777272"/>
            <a:ext cx="1386703" cy="727382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"/>
          <p:cNvCxnSpPr/>
          <p:nvPr/>
        </p:nvCxnSpPr>
        <p:spPr>
          <a:xfrm flipV="1">
            <a:off x="8734424" y="4077080"/>
            <a:ext cx="818007" cy="576073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"/>
          <p:cNvCxnSpPr/>
          <p:nvPr/>
        </p:nvCxnSpPr>
        <p:spPr>
          <a:xfrm rot="5400000" flipH="1" flipV="1">
            <a:off x="8292275" y="4545135"/>
            <a:ext cx="1728219" cy="792104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"/>
          <p:cNvCxnSpPr/>
          <p:nvPr/>
        </p:nvCxnSpPr>
        <p:spPr>
          <a:xfrm>
            <a:off x="8734424" y="3307617"/>
            <a:ext cx="818006" cy="733458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"/>
          <p:cNvCxnSpPr/>
          <p:nvPr/>
        </p:nvCxnSpPr>
        <p:spPr>
          <a:xfrm rot="16200000" flipH="1">
            <a:off x="8359651" y="2848291"/>
            <a:ext cx="1593459" cy="79210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"/>
          <p:cNvCxnSpPr/>
          <p:nvPr/>
        </p:nvCxnSpPr>
        <p:spPr>
          <a:xfrm flipV="1">
            <a:off x="7308315" y="3284981"/>
            <a:ext cx="587910" cy="57820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"/>
          <p:cNvCxnSpPr/>
          <p:nvPr/>
        </p:nvCxnSpPr>
        <p:spPr>
          <a:xfrm rot="16200000" flipH="1">
            <a:off x="7181533" y="4010469"/>
            <a:ext cx="841474" cy="58791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"/>
          <p:cNvCxnSpPr/>
          <p:nvPr/>
        </p:nvCxnSpPr>
        <p:spPr>
          <a:xfrm rot="16200000" flipH="1">
            <a:off x="6641468" y="4550536"/>
            <a:ext cx="1921606" cy="58791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"/>
          <p:cNvSpPr/>
          <p:nvPr/>
        </p:nvSpPr>
        <p:spPr>
          <a:xfrm>
            <a:off x="7896225" y="1844802"/>
            <a:ext cx="864108" cy="864108"/>
          </a:xfrm>
          <a:prstGeom prst="rect">
            <a:avLst/>
          </a:prstGeom>
          <a:noFill/>
          <a:ln w="76200">
            <a:solidFill>
              <a:srgbClr val="ff0000"/>
            </a:solidFill>
            <a:headEnd w="med" len="med"/>
            <a:tailEnd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0" name=""/>
          <p:cNvSpPr/>
          <p:nvPr/>
        </p:nvSpPr>
        <p:spPr>
          <a:xfrm>
            <a:off x="2495550" y="3068955"/>
            <a:ext cx="2088261" cy="1440181"/>
          </a:xfrm>
          <a:prstGeom prst="rect">
            <a:avLst/>
          </a:prstGeom>
          <a:noFill/>
          <a:ln w="57150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800" b="1">
                <a:solidFill>
                  <a:schemeClr val="dk1"/>
                </a:solidFill>
              </a:rPr>
              <a:t>FILE</a:t>
            </a:r>
            <a:endParaRPr lang="en-US" altLang="ko-KR" sz="3800" b="1">
              <a:solidFill>
                <a:schemeClr val="dk1"/>
              </a:solidFill>
            </a:endParaRPr>
          </a:p>
        </p:txBody>
      </p:sp>
      <p:sp>
        <p:nvSpPr>
          <p:cNvPr id="22" name=""/>
          <p:cNvSpPr/>
          <p:nvPr/>
        </p:nvSpPr>
        <p:spPr>
          <a:xfrm>
            <a:off x="7896225" y="2852928"/>
            <a:ext cx="864108" cy="864108"/>
          </a:xfrm>
          <a:prstGeom prst="rect">
            <a:avLst/>
          </a:prstGeom>
          <a:noFill/>
          <a:ln w="76200">
            <a:solidFill>
              <a:srgbClr val="ff0000"/>
            </a:solidFill>
            <a:headEnd w="med" len="med"/>
            <a:tailEnd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3" name=""/>
          <p:cNvSpPr/>
          <p:nvPr/>
        </p:nvSpPr>
        <p:spPr>
          <a:xfrm>
            <a:off x="7896225" y="4293108"/>
            <a:ext cx="864108" cy="864108"/>
          </a:xfrm>
          <a:prstGeom prst="rect">
            <a:avLst/>
          </a:prstGeom>
          <a:noFill/>
          <a:ln w="76200">
            <a:solidFill>
              <a:srgbClr val="ff0000"/>
            </a:solidFill>
            <a:headEnd w="med" len="med"/>
            <a:tailEnd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4" name=""/>
          <p:cNvSpPr/>
          <p:nvPr/>
        </p:nvSpPr>
        <p:spPr>
          <a:xfrm>
            <a:off x="7896225" y="5373243"/>
            <a:ext cx="864108" cy="864108"/>
          </a:xfrm>
          <a:prstGeom prst="rect">
            <a:avLst/>
          </a:prstGeom>
          <a:noFill/>
          <a:ln w="76200">
            <a:solidFill>
              <a:srgbClr val="ff0000"/>
            </a:solidFill>
            <a:headEnd w="med" len="med"/>
            <a:tailEnd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Scanning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따옴표로 둘러싸인 문자열 처리</a:t>
            </a:r>
            <a:r>
              <a:rPr lang="en-US" altLang="ko-KR"/>
              <a:t>!</a:t>
            </a:r>
            <a:endParaRPr lang="en-US" altLang="ko-KR"/>
          </a:p>
          <a:p>
            <a:pPr>
              <a:defRPr/>
            </a:pPr>
            <a:r>
              <a:rPr lang="en-US" altLang="ko-KR"/>
              <a:t>start </a:t>
            </a:r>
            <a:r>
              <a:rPr lang="en-US" altLang="ko-KR" b="1">
                <a:effectLst/>
              </a:rPr>
              <a:t>state </a:t>
            </a:r>
            <a:r>
              <a:rPr lang="en-US" altLang="ko-KR"/>
              <a:t>: 0</a:t>
            </a:r>
            <a:endParaRPr lang="en-US" altLang="ko-KR"/>
          </a:p>
          <a:p>
            <a:pPr>
              <a:defRPr/>
            </a:pPr>
            <a:r>
              <a:rPr lang="en-US" altLang="ko-KR" b="1"/>
              <a:t>state </a:t>
            </a:r>
            <a:r>
              <a:rPr lang="en-US" altLang="ko-KR"/>
              <a:t>== 0 and now char == ‘\”’ : </a:t>
            </a:r>
            <a:r>
              <a:rPr lang="en-US" altLang="ko-KR" b="1"/>
              <a:t>state </a:t>
            </a:r>
            <a:r>
              <a:rPr lang="en-US" altLang="ko-KR"/>
              <a:t>= 1</a:t>
            </a:r>
            <a:endParaRPr lang="en-US" altLang="ko-KR"/>
          </a:p>
          <a:p>
            <a:pPr>
              <a:defRPr/>
            </a:pPr>
            <a:r>
              <a:rPr lang="en-US" altLang="ko-KR" b="1"/>
              <a:t>state </a:t>
            </a:r>
            <a:r>
              <a:rPr lang="en-US" altLang="ko-KR"/>
              <a:t>== 1 and now char == ‘\”’ : </a:t>
            </a:r>
            <a:r>
              <a:rPr lang="en-US" altLang="ko-KR" b="1"/>
              <a:t>state </a:t>
            </a:r>
            <a:r>
              <a:rPr lang="en-US" altLang="ko-KR"/>
              <a:t>= 0</a:t>
            </a:r>
            <a:endParaRPr lang="en-US" altLang="ko-KR"/>
          </a:p>
          <a:p>
            <a:pPr>
              <a:defRPr/>
            </a:pPr>
            <a:r>
              <a:rPr lang="en-US" altLang="ko-KR"/>
              <a:t>cf) </a:t>
            </a:r>
            <a:r>
              <a:rPr lang="en-US" altLang="ko-KR">
                <a:solidFill>
                  <a:srgbClr val="ff0000"/>
                </a:solidFill>
              </a:rPr>
              <a:t>“test \” test \” “ </a:t>
            </a:r>
            <a:endParaRPr lang="en-US" altLang="ko-KR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altLang="ko-KR">
                <a:solidFill>
                  <a:srgbClr val="ff0000"/>
                </a:solidFill>
              </a:rPr>
              <a:t> </a:t>
            </a:r>
            <a:endParaRPr lang="en-US" altLang="ko-KR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and parser support \”, but not support \\ , \\”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Revisit SimdJson?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Simd </a:t>
            </a:r>
            <a:r>
              <a:rPr lang="en-US" altLang="ko-KR"/>
              <a:t>+</a:t>
            </a:r>
            <a:r>
              <a:rPr lang="ko-KR" altLang="en-US"/>
              <a:t> </a:t>
            </a:r>
            <a:r>
              <a:rPr lang="en-US" altLang="ko-KR">
                <a:solidFill>
                  <a:srgbClr val="ff0000"/>
                </a:solidFill>
              </a:rPr>
              <a:t>Bit Operation</a:t>
            </a:r>
            <a:endParaRPr lang="en-US" altLang="ko-KR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ko-KR"/>
              <a:t>Using Bit Operation,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check {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check }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check “  {</a:t>
            </a:r>
            <a:r>
              <a:rPr lang="ko-KR" altLang="en-US"/>
              <a:t>  </a:t>
            </a:r>
            <a:r>
              <a:rPr lang="en-US" altLang="ko-KR"/>
              <a:t>}   “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check “ “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check “</a:t>
            </a:r>
            <a:r>
              <a:rPr lang="ko-KR" altLang="en-US"/>
              <a:t>  </a:t>
            </a:r>
            <a:r>
              <a:rPr lang="en-US" altLang="ko-KR"/>
              <a:t>\”   \”</a:t>
            </a:r>
            <a:r>
              <a:rPr lang="ko-KR" altLang="en-US"/>
              <a:t> </a:t>
            </a:r>
            <a:r>
              <a:rPr lang="en-US" altLang="ko-KR"/>
              <a:t>“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check “\\“</a:t>
            </a:r>
            <a:endParaRPr lang="en-US" altLang="ko-KR"/>
          </a:p>
          <a:p>
            <a:pPr lvl="1">
              <a:defRPr/>
            </a:pPr>
            <a:r>
              <a:rPr lang="en-US" altLang="ko-KR">
                <a:solidFill>
                  <a:srgbClr val="ff0000"/>
                </a:solidFill>
              </a:rPr>
              <a:t>but, check Line Comment?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5706" y="1268730"/>
            <a:ext cx="10752933" cy="5087620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7829" y="1370456"/>
            <a:ext cx="10356342" cy="4117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How to Tokenize?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altLang="ko-KR"/>
              <a:t>class Token {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	std::</a:t>
            </a:r>
            <a:r>
              <a:rPr lang="en-US" altLang="ko-KR">
                <a:solidFill>
                  <a:srgbClr val="ff0000"/>
                </a:solidFill>
              </a:rPr>
              <a:t>string </a:t>
            </a:r>
            <a:r>
              <a:rPr lang="en-US" altLang="ko-KR"/>
              <a:t>str;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	long type;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};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Token token = </a:t>
            </a:r>
            <a:r>
              <a:rPr lang="en-US" altLang="ko-KR" b="1"/>
              <a:t>getToken</a:t>
            </a:r>
            <a:r>
              <a:rPr lang="en-US" altLang="ko-KR"/>
              <a:t>();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in getToken function, maybe </a:t>
            </a:r>
            <a:r>
              <a:rPr lang="en-US" altLang="ko-KR" b="1">
                <a:solidFill>
                  <a:srgbClr val="ff0000"/>
                </a:solidFill>
              </a:rPr>
              <a:t>substr </a:t>
            </a:r>
            <a:r>
              <a:rPr lang="en-US" altLang="ko-KR"/>
              <a:t>is used...</a:t>
            </a: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  <p:sp>
        <p:nvSpPr>
          <p:cNvPr id="7" name="내용 개체 틀 2"/>
          <p:cNvSpPr>
            <a:spLocks noGrp="1"/>
          </p:cNvSpPr>
          <p:nvPr/>
        </p:nvSpPr>
        <p:spPr>
          <a:xfrm>
            <a:off x="6522719" y="1417638"/>
            <a:ext cx="8142352" cy="3307524"/>
          </a:xfrm>
          <a:prstGeom prst="rect">
            <a:avLst/>
          </a:prstGeom>
        </p:spPr>
        <p:txBody>
          <a:bodyPr vert="horz" lIns="91440" tIns="45720" rIns="91440" bIns="45720">
            <a:normAutofit fontScale="62500" lnSpcReduction="20000"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std::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vector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&lt;std::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string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lines;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std::ifstream file; file.open(”test.txt”);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std::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string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str;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 (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std::getline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(file, str))</a:t>
            </a: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  <a:endPara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lines.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push_back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(str);</a:t>
            </a:r>
            <a:endPara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 </a:t>
            </a:r>
            <a:endPara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file.close();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lines; 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"/>
          <p:cNvSpPr/>
          <p:nvPr/>
        </p:nvSpPr>
        <p:spPr>
          <a:xfrm>
            <a:off x="6384036" y="1276159"/>
            <a:ext cx="4755261" cy="3449002"/>
          </a:xfrm>
          <a:prstGeom prst="rect">
            <a:avLst/>
          </a:prstGeom>
          <a:noFill/>
          <a:ln w="76200">
            <a:solidFill>
              <a:srgbClr val="ff0000"/>
            </a:solidFill>
            <a:headEnd w="med" len="med"/>
            <a:tailEnd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ParadoxGame and ParadoxGameData</a:t>
            </a:r>
            <a:endParaRPr lang="en-US" altLang="ko-KR"/>
          </a:p>
          <a:p>
            <a:pPr>
              <a:defRPr/>
            </a:pPr>
            <a:r>
              <a:rPr lang="en-US" altLang="ko-KR"/>
              <a:t>Parallel Lexing(Scanning)</a:t>
            </a:r>
            <a:endParaRPr lang="en-US" altLang="ko-KR"/>
          </a:p>
          <a:p>
            <a:pPr>
              <a:defRPr/>
            </a:pPr>
            <a:r>
              <a:rPr lang="en-US" altLang="ko-KR"/>
              <a:t>Parallel Parsing</a:t>
            </a:r>
            <a:endParaRPr lang="en-US" altLang="ko-KR"/>
          </a:p>
          <a:p>
            <a:pPr>
              <a:defRPr/>
            </a:pPr>
            <a:r>
              <a:rPr lang="en-US" altLang="ko-KR"/>
              <a:t>Application</a:t>
            </a: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How to Tokenize?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ko-KR" sz="2600"/>
              <a:t>char* </a:t>
            </a:r>
            <a:r>
              <a:rPr lang="en-US" altLang="ko-KR" sz="2600">
                <a:solidFill>
                  <a:srgbClr val="ff0000"/>
                </a:solidFill>
              </a:rPr>
              <a:t>buffer </a:t>
            </a:r>
            <a:r>
              <a:rPr lang="en-US" altLang="ko-KR" sz="2600"/>
              <a:t>= readFile(”filename.txt”);</a:t>
            </a:r>
            <a:endParaRPr lang="en-US" altLang="ko-KR" sz="2600"/>
          </a:p>
          <a:p>
            <a:pPr marL="0" indent="0">
              <a:buNone/>
              <a:defRPr/>
            </a:pPr>
            <a:endParaRPr lang="en-US" altLang="ko-KR" sz="2600"/>
          </a:p>
          <a:p>
            <a:pPr marL="0" indent="0">
              <a:buNone/>
              <a:defRPr/>
            </a:pPr>
            <a:r>
              <a:rPr lang="en-US" altLang="ko-KR" sz="2600" b="1">
                <a:solidFill>
                  <a:srgbClr val="ff0000"/>
                </a:solidFill>
              </a:rPr>
              <a:t>long long</a:t>
            </a:r>
            <a:r>
              <a:rPr lang="en-US" altLang="ko-KR" sz="2600" b="1"/>
              <a:t> token; </a:t>
            </a:r>
            <a:endParaRPr lang="en-US" altLang="ko-KR" sz="2600" b="1"/>
          </a:p>
          <a:p>
            <a:pPr marL="0" indent="0">
              <a:buNone/>
              <a:defRPr/>
            </a:pPr>
            <a:r>
              <a:rPr lang="en-US" altLang="ko-KR" sz="2600"/>
              <a:t>// 32 bit : </a:t>
            </a:r>
            <a:r>
              <a:rPr lang="en-US" altLang="ko-KR" sz="2600">
                <a:solidFill>
                  <a:srgbClr val="ff0000"/>
                </a:solidFill>
              </a:rPr>
              <a:t>start index</a:t>
            </a:r>
            <a:r>
              <a:rPr lang="en-US" altLang="ko-KR" sz="2600"/>
              <a:t> of token in buffer</a:t>
            </a:r>
            <a:endParaRPr lang="en-US" altLang="ko-KR" sz="2600"/>
          </a:p>
          <a:p>
            <a:pPr marL="0" indent="0">
              <a:buNone/>
              <a:defRPr/>
            </a:pPr>
            <a:r>
              <a:rPr lang="en-US" altLang="ko-KR" sz="2600"/>
              <a:t>// 30 bit : </a:t>
            </a:r>
            <a:r>
              <a:rPr lang="en-US" altLang="ko-KR" sz="2600">
                <a:solidFill>
                  <a:srgbClr val="ff0000"/>
                </a:solidFill>
              </a:rPr>
              <a:t>length</a:t>
            </a:r>
            <a:r>
              <a:rPr lang="en-US" altLang="ko-KR" sz="2600"/>
              <a:t> of token</a:t>
            </a:r>
            <a:endParaRPr lang="en-US" altLang="ko-KR" sz="2600"/>
          </a:p>
          <a:p>
            <a:pPr marL="0" indent="0">
              <a:buNone/>
              <a:defRPr/>
            </a:pPr>
            <a:r>
              <a:rPr lang="en-US" altLang="ko-KR" sz="2600"/>
              <a:t>//   2 bit : </a:t>
            </a:r>
            <a:r>
              <a:rPr lang="en-US" altLang="ko-KR" sz="2600">
                <a:solidFill>
                  <a:srgbClr val="ff0000"/>
                </a:solidFill>
              </a:rPr>
              <a:t>type </a:t>
            </a:r>
            <a:r>
              <a:rPr lang="en-US" altLang="ko-KR" sz="2600"/>
              <a:t>of token </a:t>
            </a:r>
            <a:endParaRPr lang="en-US" altLang="ko-KR" sz="2600"/>
          </a:p>
          <a:p>
            <a:pPr marL="0" indent="0">
              <a:buNone/>
              <a:defRPr/>
            </a:pPr>
            <a:r>
              <a:rPr lang="ko-KR" altLang="en-US" sz="2600"/>
              <a:t>		</a:t>
            </a:r>
            <a:r>
              <a:rPr lang="en-US" altLang="ko-KR" sz="2600"/>
              <a:t>( 0 - </a:t>
            </a:r>
            <a:r>
              <a:rPr lang="en-US" altLang="ko-KR" sz="2600" b="1"/>
              <a:t>general</a:t>
            </a:r>
            <a:r>
              <a:rPr lang="en-US" altLang="ko-KR" sz="2600"/>
              <a:t>, 1 - </a:t>
            </a:r>
            <a:r>
              <a:rPr lang="en-US" altLang="ko-KR" sz="2600" b="1">
                <a:solidFill>
                  <a:srgbClr val="ff0000"/>
                </a:solidFill>
              </a:rPr>
              <a:t>{,</a:t>
            </a:r>
            <a:r>
              <a:rPr lang="en-US" altLang="ko-KR" sz="2600"/>
              <a:t> 2 - </a:t>
            </a:r>
            <a:r>
              <a:rPr lang="en-US" altLang="ko-KR" sz="2600" b="1">
                <a:solidFill>
                  <a:srgbClr val="ff0000"/>
                </a:solidFill>
              </a:rPr>
              <a:t>},</a:t>
            </a:r>
            <a:r>
              <a:rPr lang="en-US" altLang="ko-KR" sz="2600"/>
              <a:t> 3 - </a:t>
            </a:r>
            <a:r>
              <a:rPr lang="en-US" altLang="ko-KR" sz="2600" b="1">
                <a:solidFill>
                  <a:srgbClr val="ff0000"/>
                </a:solidFill>
              </a:rPr>
              <a:t>= </a:t>
            </a:r>
            <a:r>
              <a:rPr lang="en-US" altLang="ko-KR" sz="2600"/>
              <a:t>)</a:t>
            </a:r>
            <a:endParaRPr lang="en-US" altLang="ko-KR" sz="2600"/>
          </a:p>
          <a:p>
            <a:pPr marL="0" indent="0">
              <a:buNone/>
              <a:defRPr/>
            </a:pPr>
            <a:endParaRPr lang="en-US" altLang="ko-KR" sz="2600"/>
          </a:p>
          <a:p>
            <a:pPr marL="0" indent="0">
              <a:buNone/>
              <a:defRPr/>
            </a:pPr>
            <a:r>
              <a:rPr lang="en-US" altLang="ko-KR" sz="2600"/>
              <a:t>cf)  std::string(</a:t>
            </a:r>
            <a:r>
              <a:rPr lang="en-US" altLang="ko-KR" sz="2600">
                <a:solidFill>
                  <a:srgbClr val="ff0000"/>
                </a:solidFill>
              </a:rPr>
              <a:t>buffer </a:t>
            </a:r>
            <a:r>
              <a:rPr lang="en-US" altLang="ko-KR" sz="2600"/>
              <a:t>+</a:t>
            </a:r>
            <a:r>
              <a:rPr lang="ko-KR" altLang="en-US" sz="2600"/>
              <a:t> </a:t>
            </a:r>
            <a:r>
              <a:rPr lang="en-US" altLang="ko-KR" sz="2600"/>
              <a:t>GetIdx(token), GetLength(token));</a:t>
            </a:r>
            <a:endParaRPr lang="en-US" altLang="ko-KR" sz="26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  <p:sp>
        <p:nvSpPr>
          <p:cNvPr id="7" name="내용 개체 틀 2"/>
          <p:cNvSpPr>
            <a:spLocks noGrp="1"/>
          </p:cNvSpPr>
          <p:nvPr/>
        </p:nvSpPr>
        <p:spPr>
          <a:xfrm>
            <a:off x="7234429" y="1489647"/>
            <a:ext cx="4982336" cy="4027614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char* buffer;</a:t>
            </a:r>
            <a:endPara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std::ifstream file; file.open(”test.txt”,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std::ios::</a:t>
            </a:r>
            <a:r>
              <a:rPr xmlns:mc="http://schemas.openxmlformats.org/markup-compatibility/2006" xmlns:hp="http://schemas.haansoft.com/office/presentation/8.0" kumimoji="0" lang="en-US" altLang="ko-KR" b="0" i="0" u="sng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binary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long long buffer_len = </a:t>
            </a: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get_file_size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(file);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buffer = new char[buffer_len + 1];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file.</a:t>
            </a: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read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(buffer, buffer_len); buffer[buffer_len] = ‘\0’;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file.close();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buffer;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"/>
          <p:cNvSpPr/>
          <p:nvPr/>
        </p:nvSpPr>
        <p:spPr>
          <a:xfrm>
            <a:off x="7032117" y="1340739"/>
            <a:ext cx="4896612" cy="3096387"/>
          </a:xfrm>
          <a:prstGeom prst="rect">
            <a:avLst/>
          </a:prstGeom>
          <a:noFill/>
          <a:ln w="76200">
            <a:solidFill>
              <a:srgbClr val="ff0000"/>
            </a:solidFill>
            <a:headEnd w="med" len="med"/>
            <a:tailEnd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Merging Tokens</a:t>
            </a:r>
            <a:endParaRPr lang="en-US" altLang="ko-KR"/>
          </a:p>
        </p:txBody>
      </p:sp>
      <p:sp>
        <p:nvSpPr>
          <p:cNvPr id="4" name=""/>
          <p:cNvSpPr/>
          <p:nvPr/>
        </p:nvSpPr>
        <p:spPr>
          <a:xfrm>
            <a:off x="243843" y="2218373"/>
            <a:ext cx="1297171" cy="1152144"/>
          </a:xfrm>
          <a:prstGeom prst="rect">
            <a:avLst/>
          </a:prstGeom>
          <a:solidFill>
            <a:schemeClr val="lt1">
              <a:alpha val="77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chemeClr val="tx1"/>
                </a:solidFill>
              </a:rPr>
              <a:t>Text</a:t>
            </a:r>
            <a:endParaRPr lang="en-US" altLang="ko-KR" sz="3400" b="1">
              <a:solidFill>
                <a:schemeClr val="tx1"/>
              </a:solidFill>
            </a:endParaRPr>
          </a:p>
        </p:txBody>
      </p:sp>
      <p:sp>
        <p:nvSpPr>
          <p:cNvPr id="5" name=""/>
          <p:cNvSpPr/>
          <p:nvPr/>
        </p:nvSpPr>
        <p:spPr>
          <a:xfrm>
            <a:off x="2105830" y="1426273"/>
            <a:ext cx="2497939" cy="5112639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700" b="1"/>
              <a:t>Scanners</a:t>
            </a:r>
            <a:endParaRPr lang="en-US" altLang="ko-KR" sz="2700" b="1"/>
          </a:p>
        </p:txBody>
      </p:sp>
      <p:sp>
        <p:nvSpPr>
          <p:cNvPr id="6" name=""/>
          <p:cNvSpPr/>
          <p:nvPr/>
        </p:nvSpPr>
        <p:spPr>
          <a:xfrm>
            <a:off x="-24764" y="3370517"/>
            <a:ext cx="2130595" cy="64808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7" name=""/>
          <p:cNvSpPr/>
          <p:nvPr/>
        </p:nvSpPr>
        <p:spPr>
          <a:xfrm>
            <a:off x="4688705" y="3501165"/>
            <a:ext cx="2534673" cy="64808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4872377" y="2290382"/>
            <a:ext cx="2130595" cy="1152144"/>
          </a:xfrm>
          <a:prstGeom prst="rect">
            <a:avLst/>
          </a:prstGeom>
          <a:solidFill>
            <a:schemeClr val="lt1">
              <a:alpha val="77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rgbClr val="ff0000"/>
                </a:solidFill>
              </a:rPr>
              <a:t>Tokens</a:t>
            </a:r>
            <a:endParaRPr lang="en-US" altLang="ko-KR" sz="3400" b="1">
              <a:solidFill>
                <a:srgbClr val="ff0000"/>
              </a:solidFill>
            </a:endParaRPr>
          </a:p>
        </p:txBody>
      </p:sp>
      <p:sp>
        <p:nvSpPr>
          <p:cNvPr id="9" name=""/>
          <p:cNvSpPr/>
          <p:nvPr/>
        </p:nvSpPr>
        <p:spPr>
          <a:xfrm>
            <a:off x="2913987" y="1786319"/>
            <a:ext cx="881625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"/>
          <p:cNvSpPr/>
          <p:nvPr/>
        </p:nvSpPr>
        <p:spPr>
          <a:xfrm>
            <a:off x="2913987" y="2794444"/>
            <a:ext cx="881625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1" name=""/>
          <p:cNvSpPr/>
          <p:nvPr/>
        </p:nvSpPr>
        <p:spPr>
          <a:xfrm>
            <a:off x="2913987" y="4234626"/>
            <a:ext cx="881625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2" name=""/>
          <p:cNvSpPr/>
          <p:nvPr/>
        </p:nvSpPr>
        <p:spPr>
          <a:xfrm>
            <a:off x="2913987" y="5314761"/>
            <a:ext cx="881625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13" name=""/>
          <p:cNvCxnSpPr/>
          <p:nvPr/>
        </p:nvCxnSpPr>
        <p:spPr>
          <a:xfrm rot="5400000" flipH="1" flipV="1">
            <a:off x="1991870" y="2711417"/>
            <a:ext cx="1386703" cy="742127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"/>
          <p:cNvCxnSpPr/>
          <p:nvPr/>
        </p:nvCxnSpPr>
        <p:spPr>
          <a:xfrm flipV="1">
            <a:off x="3769179" y="4018597"/>
            <a:ext cx="834590" cy="576073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"/>
          <p:cNvCxnSpPr/>
          <p:nvPr/>
        </p:nvCxnSpPr>
        <p:spPr>
          <a:xfrm rot="5400000" flipH="1" flipV="1">
            <a:off x="3335583" y="4478624"/>
            <a:ext cx="1728219" cy="808161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"/>
          <p:cNvCxnSpPr/>
          <p:nvPr/>
        </p:nvCxnSpPr>
        <p:spPr>
          <a:xfrm>
            <a:off x="3769179" y="3249134"/>
            <a:ext cx="834589" cy="733458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"/>
          <p:cNvCxnSpPr/>
          <p:nvPr/>
        </p:nvCxnSpPr>
        <p:spPr>
          <a:xfrm rot="16200000" flipH="1">
            <a:off x="3402959" y="2781779"/>
            <a:ext cx="1593459" cy="808157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"/>
          <p:cNvCxnSpPr/>
          <p:nvPr/>
        </p:nvCxnSpPr>
        <p:spPr>
          <a:xfrm flipV="1">
            <a:off x="2314158" y="3226498"/>
            <a:ext cx="599828" cy="57820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"/>
          <p:cNvCxnSpPr/>
          <p:nvPr/>
        </p:nvCxnSpPr>
        <p:spPr>
          <a:xfrm rot="16200000" flipH="1">
            <a:off x="2193336" y="3946027"/>
            <a:ext cx="841474" cy="599828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"/>
          <p:cNvCxnSpPr/>
          <p:nvPr/>
        </p:nvCxnSpPr>
        <p:spPr>
          <a:xfrm rot="16200000" flipH="1">
            <a:off x="1653270" y="4486095"/>
            <a:ext cx="1921606" cy="599828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"/>
          <p:cNvSpPr/>
          <p:nvPr/>
        </p:nvSpPr>
        <p:spPr>
          <a:xfrm>
            <a:off x="3990751" y="3370518"/>
            <a:ext cx="1469376" cy="1728216"/>
          </a:xfrm>
          <a:prstGeom prst="rect">
            <a:avLst/>
          </a:prstGeom>
          <a:noFill/>
          <a:ln w="76200">
            <a:solidFill>
              <a:srgbClr val="ff0000"/>
            </a:solidFill>
            <a:headEnd w="med" len="med"/>
            <a:tailEnd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2" name=""/>
          <p:cNvSpPr/>
          <p:nvPr/>
        </p:nvSpPr>
        <p:spPr>
          <a:xfrm>
            <a:off x="4872378" y="2290382"/>
            <a:ext cx="586584" cy="36004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3" name=""/>
          <p:cNvSpPr/>
          <p:nvPr/>
        </p:nvSpPr>
        <p:spPr>
          <a:xfrm>
            <a:off x="5458962" y="2290382"/>
            <a:ext cx="588915" cy="360045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4" name=""/>
          <p:cNvSpPr/>
          <p:nvPr/>
        </p:nvSpPr>
        <p:spPr>
          <a:xfrm>
            <a:off x="6047877" y="2290382"/>
            <a:ext cx="439647" cy="360045"/>
          </a:xfrm>
          <a:prstGeom prst="rect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5" name=""/>
          <p:cNvSpPr/>
          <p:nvPr/>
        </p:nvSpPr>
        <p:spPr>
          <a:xfrm>
            <a:off x="6487525" y="2290382"/>
            <a:ext cx="515447" cy="360045"/>
          </a:xfrm>
          <a:prstGeom prst="rect">
            <a:avLst/>
          </a:prstGeom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6" name=""/>
          <p:cNvSpPr/>
          <p:nvPr/>
        </p:nvSpPr>
        <p:spPr>
          <a:xfrm>
            <a:off x="3599890" y="2038350"/>
            <a:ext cx="586584" cy="36004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7" name=""/>
          <p:cNvSpPr/>
          <p:nvPr/>
        </p:nvSpPr>
        <p:spPr>
          <a:xfrm>
            <a:off x="3474721" y="3010472"/>
            <a:ext cx="588915" cy="360045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8" name=""/>
          <p:cNvSpPr/>
          <p:nvPr/>
        </p:nvSpPr>
        <p:spPr>
          <a:xfrm>
            <a:off x="3474721" y="4234625"/>
            <a:ext cx="439647" cy="360045"/>
          </a:xfrm>
          <a:prstGeom prst="rect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0" name=""/>
          <p:cNvSpPr/>
          <p:nvPr/>
        </p:nvSpPr>
        <p:spPr>
          <a:xfrm>
            <a:off x="3537885" y="5386769"/>
            <a:ext cx="515447" cy="360045"/>
          </a:xfrm>
          <a:prstGeom prst="rect">
            <a:avLst/>
          </a:prstGeom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3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  <p:grpSp>
        <p:nvGrpSpPr>
          <p:cNvPr id="52" name=""/>
          <p:cNvGrpSpPr/>
          <p:nvPr/>
        </p:nvGrpSpPr>
        <p:grpSpPr>
          <a:xfrm rot="0">
            <a:off x="7464171" y="1700784"/>
            <a:ext cx="4536568" cy="4550094"/>
            <a:chOff x="7464170" y="1196721"/>
            <a:chExt cx="4536568" cy="4550094"/>
          </a:xfrm>
        </p:grpSpPr>
        <p:sp>
          <p:nvSpPr>
            <p:cNvPr id="36" name=""/>
            <p:cNvSpPr/>
            <p:nvPr/>
          </p:nvSpPr>
          <p:spPr>
            <a:xfrm>
              <a:off x="7464171" y="1642301"/>
              <a:ext cx="4536566" cy="1224153"/>
            </a:xfrm>
            <a:prstGeom prst="rect">
              <a:avLst/>
            </a:prstGeom>
            <a:noFill/>
            <a:ln w="57150">
              <a:solidFill>
                <a:srgbClr val="000000"/>
              </a:solidFill>
            </a:ln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38" name=""/>
            <p:cNvSpPr/>
            <p:nvPr/>
          </p:nvSpPr>
          <p:spPr>
            <a:xfrm>
              <a:off x="7464172" y="1642301"/>
              <a:ext cx="586584" cy="121062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39" name=""/>
            <p:cNvSpPr/>
            <p:nvPr/>
          </p:nvSpPr>
          <p:spPr>
            <a:xfrm>
              <a:off x="8616315" y="1628775"/>
              <a:ext cx="588915" cy="1260157"/>
            </a:xfrm>
            <a:prstGeom prst="rect">
              <a:avLst/>
            </a:prstGeom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40" name=""/>
            <p:cNvSpPr/>
            <p:nvPr/>
          </p:nvSpPr>
          <p:spPr>
            <a:xfrm>
              <a:off x="9768459" y="1678305"/>
              <a:ext cx="439647" cy="1174622"/>
            </a:xfrm>
            <a:prstGeom prst="rect">
              <a:avLst/>
            </a:prstGeom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41" name=""/>
            <p:cNvSpPr/>
            <p:nvPr/>
          </p:nvSpPr>
          <p:spPr>
            <a:xfrm>
              <a:off x="10848594" y="1678306"/>
              <a:ext cx="515447" cy="1188148"/>
            </a:xfrm>
            <a:prstGeom prst="rect">
              <a:avLst/>
            </a:prstGeom>
          </p:spPr>
          <p:style>
            <a:lnRef idx="2">
              <a:schemeClr val="accent5">
                <a:shade val="2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cxnSp>
          <p:nvCxnSpPr>
            <p:cNvPr id="42" name=""/>
            <p:cNvCxnSpPr/>
            <p:nvPr/>
          </p:nvCxnSpPr>
          <p:spPr>
            <a:xfrm rot="5400000">
              <a:off x="7500176" y="2312859"/>
              <a:ext cx="2232279" cy="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"/>
            <p:cNvCxnSpPr/>
            <p:nvPr/>
          </p:nvCxnSpPr>
          <p:spPr>
            <a:xfrm rot="5400000">
              <a:off x="8652320" y="2312859"/>
              <a:ext cx="2232279" cy="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"/>
            <p:cNvCxnSpPr/>
            <p:nvPr/>
          </p:nvCxnSpPr>
          <p:spPr>
            <a:xfrm rot="16200000" flipH="1">
              <a:off x="9762840" y="2343245"/>
              <a:ext cx="21715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"/>
            <p:cNvSpPr/>
            <p:nvPr/>
          </p:nvSpPr>
          <p:spPr>
            <a:xfrm>
              <a:off x="7464170" y="4018597"/>
              <a:ext cx="4536566" cy="1224153"/>
            </a:xfrm>
            <a:prstGeom prst="rect">
              <a:avLst/>
            </a:prstGeom>
            <a:noFill/>
            <a:ln w="57150">
              <a:solidFill>
                <a:srgbClr val="000000"/>
              </a:solidFill>
            </a:ln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46" name=""/>
            <p:cNvSpPr/>
            <p:nvPr/>
          </p:nvSpPr>
          <p:spPr>
            <a:xfrm>
              <a:off x="7464172" y="4005072"/>
              <a:ext cx="586584" cy="121062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47" name=""/>
            <p:cNvSpPr/>
            <p:nvPr/>
          </p:nvSpPr>
          <p:spPr>
            <a:xfrm>
              <a:off x="8050756" y="4005072"/>
              <a:ext cx="588915" cy="1260157"/>
            </a:xfrm>
            <a:prstGeom prst="rect">
              <a:avLst/>
            </a:prstGeom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48" name=""/>
            <p:cNvSpPr/>
            <p:nvPr/>
          </p:nvSpPr>
          <p:spPr>
            <a:xfrm>
              <a:off x="8616315" y="4005071"/>
              <a:ext cx="439647" cy="1246631"/>
            </a:xfrm>
            <a:prstGeom prst="rect">
              <a:avLst/>
            </a:prstGeom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50" name=""/>
            <p:cNvSpPr/>
            <p:nvPr/>
          </p:nvSpPr>
          <p:spPr>
            <a:xfrm>
              <a:off x="9055963" y="4018597"/>
              <a:ext cx="515447" cy="1188148"/>
            </a:xfrm>
            <a:prstGeom prst="rect">
              <a:avLst/>
            </a:prstGeom>
          </p:spPr>
          <p:style>
            <a:lnRef idx="2">
              <a:schemeClr val="accent5">
                <a:shade val="2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cxnSp>
          <p:nvCxnSpPr>
            <p:cNvPr id="51" name=""/>
            <p:cNvCxnSpPr/>
            <p:nvPr/>
          </p:nvCxnSpPr>
          <p:spPr>
            <a:xfrm rot="5400000">
              <a:off x="8505936" y="4681338"/>
              <a:ext cx="2130951" cy="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전체 과정</a:t>
            </a:r>
            <a:endParaRPr lang="ko-KR" altLang="en-US"/>
          </a:p>
        </p:txBody>
      </p:sp>
      <p:sp>
        <p:nvSpPr>
          <p:cNvPr id="4" name=""/>
          <p:cNvSpPr/>
          <p:nvPr/>
        </p:nvSpPr>
        <p:spPr>
          <a:xfrm>
            <a:off x="263271" y="2276856"/>
            <a:ext cx="1271397" cy="1152144"/>
          </a:xfrm>
          <a:prstGeom prst="rect">
            <a:avLst/>
          </a:prstGeom>
          <a:solidFill>
            <a:schemeClr val="lt1">
              <a:alpha val="77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3400" b="1">
                <a:solidFill>
                  <a:schemeClr val="tx1"/>
                </a:solidFill>
              </a:rPr>
              <a:t>Text</a:t>
            </a:r>
            <a:endParaRPr lang="en-US" altLang="ko-KR" sz="3400" b="1">
              <a:solidFill>
                <a:schemeClr val="tx1"/>
              </a:solidFill>
            </a:endParaRPr>
          </a:p>
        </p:txBody>
      </p:sp>
      <p:sp>
        <p:nvSpPr>
          <p:cNvPr id="5" name=""/>
          <p:cNvSpPr/>
          <p:nvPr/>
        </p:nvSpPr>
        <p:spPr>
          <a:xfrm>
            <a:off x="2088261" y="1484756"/>
            <a:ext cx="2448306" cy="5112639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2700" b="1"/>
              <a:t>Scanners</a:t>
            </a:r>
            <a:endParaRPr lang="en-US" altLang="ko-KR" sz="2700" b="1"/>
          </a:p>
        </p:txBody>
      </p:sp>
      <p:sp>
        <p:nvSpPr>
          <p:cNvPr id="6" name=""/>
          <p:cNvSpPr/>
          <p:nvPr/>
        </p:nvSpPr>
        <p:spPr>
          <a:xfrm>
            <a:off x="7104126" y="1484756"/>
            <a:ext cx="2448306" cy="5112639"/>
          </a:xfrm>
          <a:prstGeom prst="ellipse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700" b="1"/>
              <a:t>Parsers</a:t>
            </a:r>
            <a:endParaRPr lang="en-US" altLang="ko-KR" sz="2700" b="1"/>
          </a:p>
        </p:txBody>
      </p:sp>
      <p:sp>
        <p:nvSpPr>
          <p:cNvPr id="7" name=""/>
          <p:cNvSpPr/>
          <p:nvPr/>
        </p:nvSpPr>
        <p:spPr>
          <a:xfrm>
            <a:off x="0" y="3429000"/>
            <a:ext cx="2088261" cy="64808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9" name=""/>
          <p:cNvSpPr/>
          <p:nvPr/>
        </p:nvSpPr>
        <p:spPr>
          <a:xfrm>
            <a:off x="4619815" y="3559648"/>
            <a:ext cx="2484310" cy="64808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"/>
          <p:cNvSpPr/>
          <p:nvPr/>
        </p:nvSpPr>
        <p:spPr>
          <a:xfrm>
            <a:off x="4799838" y="2348865"/>
            <a:ext cx="2088261" cy="1152144"/>
          </a:xfrm>
          <a:prstGeom prst="rect">
            <a:avLst/>
          </a:prstGeom>
          <a:solidFill>
            <a:schemeClr val="lt1">
              <a:alpha val="77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rgbClr val="ff0000"/>
                </a:solidFill>
              </a:rPr>
              <a:t>Tokens</a:t>
            </a:r>
            <a:endParaRPr lang="en-US" altLang="ko-KR" sz="3400" b="1">
              <a:solidFill>
                <a:srgbClr val="ff0000"/>
              </a:solidFill>
            </a:endParaRPr>
          </a:p>
        </p:txBody>
      </p:sp>
      <p:sp>
        <p:nvSpPr>
          <p:cNvPr id="11" name=""/>
          <p:cNvSpPr/>
          <p:nvPr/>
        </p:nvSpPr>
        <p:spPr>
          <a:xfrm>
            <a:off x="9822465" y="2276856"/>
            <a:ext cx="2088261" cy="1152144"/>
          </a:xfrm>
          <a:prstGeom prst="rect">
            <a:avLst/>
          </a:prstGeom>
          <a:solidFill>
            <a:schemeClr val="lt1">
              <a:alpha val="77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rgbClr val="ff0000"/>
                </a:solidFill>
              </a:rPr>
              <a:t>Tree</a:t>
            </a:r>
            <a:endParaRPr lang="en-US" altLang="ko-KR" sz="3400" b="1">
              <a:solidFill>
                <a:srgbClr val="ff0000"/>
              </a:solidFill>
            </a:endParaRPr>
          </a:p>
        </p:txBody>
      </p:sp>
      <p:sp>
        <p:nvSpPr>
          <p:cNvPr id="12" name=""/>
          <p:cNvSpPr/>
          <p:nvPr/>
        </p:nvSpPr>
        <p:spPr>
          <a:xfrm>
            <a:off x="9624441" y="3645027"/>
            <a:ext cx="2484310" cy="64808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3" name=""/>
          <p:cNvSpPr/>
          <p:nvPr/>
        </p:nvSpPr>
        <p:spPr>
          <a:xfrm>
            <a:off x="2880360" y="1844802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4" name=""/>
          <p:cNvSpPr/>
          <p:nvPr/>
        </p:nvSpPr>
        <p:spPr>
          <a:xfrm>
            <a:off x="2880360" y="2852927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5" name=""/>
          <p:cNvSpPr/>
          <p:nvPr/>
        </p:nvSpPr>
        <p:spPr>
          <a:xfrm>
            <a:off x="2880360" y="4293108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6" name=""/>
          <p:cNvSpPr/>
          <p:nvPr/>
        </p:nvSpPr>
        <p:spPr>
          <a:xfrm>
            <a:off x="2880360" y="5373243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7" name=""/>
          <p:cNvSpPr/>
          <p:nvPr/>
        </p:nvSpPr>
        <p:spPr>
          <a:xfrm>
            <a:off x="7896225" y="1772793"/>
            <a:ext cx="864108" cy="864108"/>
          </a:xfrm>
          <a:prstGeom prst="ellipse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8" name=""/>
          <p:cNvSpPr/>
          <p:nvPr/>
        </p:nvSpPr>
        <p:spPr>
          <a:xfrm>
            <a:off x="7896225" y="2780919"/>
            <a:ext cx="864108" cy="864108"/>
          </a:xfrm>
          <a:prstGeom prst="ellipse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9" name=""/>
          <p:cNvSpPr/>
          <p:nvPr/>
        </p:nvSpPr>
        <p:spPr>
          <a:xfrm>
            <a:off x="7896225" y="4221099"/>
            <a:ext cx="864108" cy="864108"/>
          </a:xfrm>
          <a:prstGeom prst="ellipse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0" name=""/>
          <p:cNvSpPr/>
          <p:nvPr/>
        </p:nvSpPr>
        <p:spPr>
          <a:xfrm>
            <a:off x="7896225" y="5301234"/>
            <a:ext cx="864108" cy="864108"/>
          </a:xfrm>
          <a:prstGeom prst="ellipse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1" name=""/>
          <p:cNvCxnSpPr/>
          <p:nvPr/>
        </p:nvCxnSpPr>
        <p:spPr>
          <a:xfrm rot="5400000" flipH="1" flipV="1">
            <a:off x="1949862" y="2777272"/>
            <a:ext cx="1386703" cy="727382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"/>
          <p:cNvCxnSpPr>
            <a:endCxn id="14" idx="2"/>
          </p:cNvCxnSpPr>
          <p:nvPr/>
        </p:nvCxnSpPr>
        <p:spPr>
          <a:xfrm flipV="1">
            <a:off x="2279523" y="3284981"/>
            <a:ext cx="600837" cy="549334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"/>
          <p:cNvCxnSpPr>
            <a:endCxn id="15" idx="2"/>
          </p:cNvCxnSpPr>
          <p:nvPr/>
        </p:nvCxnSpPr>
        <p:spPr>
          <a:xfrm rot="16200000" flipH="1">
            <a:off x="2134518" y="3979320"/>
            <a:ext cx="890847" cy="600837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"/>
          <p:cNvCxnSpPr>
            <a:endCxn id="16" idx="2"/>
          </p:cNvCxnSpPr>
          <p:nvPr/>
        </p:nvCxnSpPr>
        <p:spPr>
          <a:xfrm rot="16200000" flipH="1">
            <a:off x="1594450" y="4519387"/>
            <a:ext cx="1970982" cy="600837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"/>
          <p:cNvCxnSpPr/>
          <p:nvPr/>
        </p:nvCxnSpPr>
        <p:spPr>
          <a:xfrm rot="5400000" flipH="1" flipV="1">
            <a:off x="6965728" y="2777271"/>
            <a:ext cx="1386703" cy="727382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"/>
          <p:cNvCxnSpPr/>
          <p:nvPr/>
        </p:nvCxnSpPr>
        <p:spPr>
          <a:xfrm flipV="1">
            <a:off x="7295388" y="3284981"/>
            <a:ext cx="600837" cy="549334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"/>
          <p:cNvCxnSpPr/>
          <p:nvPr/>
        </p:nvCxnSpPr>
        <p:spPr>
          <a:xfrm rot="16200000" flipH="1">
            <a:off x="7150383" y="3979319"/>
            <a:ext cx="890847" cy="600837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"/>
          <p:cNvCxnSpPr/>
          <p:nvPr/>
        </p:nvCxnSpPr>
        <p:spPr>
          <a:xfrm rot="16200000" flipH="1">
            <a:off x="6610316" y="4519387"/>
            <a:ext cx="1970982" cy="600837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"/>
          <p:cNvCxnSpPr/>
          <p:nvPr/>
        </p:nvCxnSpPr>
        <p:spPr>
          <a:xfrm flipV="1">
            <a:off x="3718560" y="4077080"/>
            <a:ext cx="818007" cy="576073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"/>
          <p:cNvCxnSpPr>
            <a:stCxn id="16" idx="6"/>
          </p:cNvCxnSpPr>
          <p:nvPr/>
        </p:nvCxnSpPr>
        <p:spPr>
          <a:xfrm rot="5400000" flipH="1" flipV="1">
            <a:off x="3276410" y="4545135"/>
            <a:ext cx="1728219" cy="792104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"/>
          <p:cNvCxnSpPr/>
          <p:nvPr/>
        </p:nvCxnSpPr>
        <p:spPr>
          <a:xfrm>
            <a:off x="3718560" y="3307617"/>
            <a:ext cx="818006" cy="733458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"/>
          <p:cNvCxnSpPr/>
          <p:nvPr/>
        </p:nvCxnSpPr>
        <p:spPr>
          <a:xfrm rot="16200000" flipH="1">
            <a:off x="3343786" y="2848291"/>
            <a:ext cx="1593459" cy="79210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"/>
          <p:cNvCxnSpPr/>
          <p:nvPr/>
        </p:nvCxnSpPr>
        <p:spPr>
          <a:xfrm flipV="1">
            <a:off x="8651177" y="4041075"/>
            <a:ext cx="818007" cy="576073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"/>
          <p:cNvCxnSpPr/>
          <p:nvPr/>
        </p:nvCxnSpPr>
        <p:spPr>
          <a:xfrm rot="5400000" flipH="1" flipV="1">
            <a:off x="8209027" y="4509129"/>
            <a:ext cx="1728219" cy="792104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"/>
          <p:cNvCxnSpPr>
            <a:endCxn id="6" idx="6"/>
          </p:cNvCxnSpPr>
          <p:nvPr/>
        </p:nvCxnSpPr>
        <p:spPr>
          <a:xfrm>
            <a:off x="8651176" y="3271611"/>
            <a:ext cx="901256" cy="769464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"/>
          <p:cNvCxnSpPr/>
          <p:nvPr/>
        </p:nvCxnSpPr>
        <p:spPr>
          <a:xfrm rot="16200000" flipH="1">
            <a:off x="8276403" y="2812289"/>
            <a:ext cx="1593462" cy="792099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Tree</a:t>
            </a:r>
            <a:r>
              <a:rPr lang="ko-KR" altLang="en-US"/>
              <a:t>구조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3271" y="1600200"/>
            <a:ext cx="4896612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  <a:defRPr/>
            </a:pPr>
            <a:r>
              <a:rPr lang="en-US" altLang="en-US"/>
              <a:t>date=1947.5.8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save_game="Russia</a:t>
            </a:r>
            <a:r>
              <a:rPr lang="en-US" altLang="ko-KR"/>
              <a:t>.</a:t>
            </a:r>
            <a:r>
              <a:rPr lang="en-US" altLang="en-US"/>
              <a:t>eu4"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savegame_versions={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"1.18.1.0"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"1.18.2.0"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"1.18.3.0"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"1.18.4.0"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"1.19.1.0"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}</a:t>
            </a:r>
            <a:endParaRPr lang="en-US" altLang="en-US"/>
          </a:p>
        </p:txBody>
      </p:sp>
      <p:sp>
        <p:nvSpPr>
          <p:cNvPr id="4" name=""/>
          <p:cNvSpPr/>
          <p:nvPr/>
        </p:nvSpPr>
        <p:spPr>
          <a:xfrm>
            <a:off x="7894986" y="877047"/>
            <a:ext cx="3687411" cy="1903872"/>
          </a:xfrm>
          <a:prstGeom prst="rect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/>
          <p:nvPr/>
        </p:nvSpPr>
        <p:spPr>
          <a:xfrm>
            <a:off x="8120280" y="1600200"/>
            <a:ext cx="712061" cy="78876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8287029" y="1718634"/>
            <a:ext cx="378564" cy="220698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3400" b="1"/>
          </a:p>
        </p:txBody>
      </p:sp>
      <p:sp>
        <p:nvSpPr>
          <p:cNvPr id="7" name=""/>
          <p:cNvSpPr/>
          <p:nvPr/>
        </p:nvSpPr>
        <p:spPr>
          <a:xfrm>
            <a:off x="8287029" y="1994583"/>
            <a:ext cx="378564" cy="220698"/>
          </a:xfrm>
          <a:prstGeom prst="rect">
            <a:avLst/>
          </a:prstGeom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3400"/>
          </a:p>
        </p:txBody>
      </p:sp>
      <p:sp>
        <p:nvSpPr>
          <p:cNvPr id="8" name=""/>
          <p:cNvSpPr/>
          <p:nvPr/>
        </p:nvSpPr>
        <p:spPr>
          <a:xfrm>
            <a:off x="9048369" y="1628775"/>
            <a:ext cx="712061" cy="78876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/>
          <p:nvPr/>
        </p:nvSpPr>
        <p:spPr>
          <a:xfrm>
            <a:off x="9215118" y="1747208"/>
            <a:ext cx="378564" cy="220698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3400" b="1"/>
          </a:p>
        </p:txBody>
      </p:sp>
      <p:sp>
        <p:nvSpPr>
          <p:cNvPr id="10" name=""/>
          <p:cNvSpPr/>
          <p:nvPr/>
        </p:nvSpPr>
        <p:spPr>
          <a:xfrm>
            <a:off x="9215118" y="2023157"/>
            <a:ext cx="378564" cy="220698"/>
          </a:xfrm>
          <a:prstGeom prst="rect">
            <a:avLst/>
          </a:prstGeom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3400"/>
          </a:p>
        </p:txBody>
      </p:sp>
      <p:sp>
        <p:nvSpPr>
          <p:cNvPr id="12" name=""/>
          <p:cNvSpPr/>
          <p:nvPr/>
        </p:nvSpPr>
        <p:spPr>
          <a:xfrm>
            <a:off x="7073121" y="3429000"/>
            <a:ext cx="2665571" cy="2697163"/>
          </a:xfrm>
          <a:prstGeom prst="rect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/>
          <p:nvPr/>
        </p:nvSpPr>
        <p:spPr>
          <a:xfrm rot="7905750">
            <a:off x="8979164" y="2169232"/>
            <a:ext cx="2019052" cy="10081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4" name=""/>
          <p:cNvSpPr/>
          <p:nvPr/>
        </p:nvSpPr>
        <p:spPr>
          <a:xfrm>
            <a:off x="7182924" y="4385461"/>
            <a:ext cx="712061" cy="78876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"/>
          <p:cNvSpPr/>
          <p:nvPr/>
        </p:nvSpPr>
        <p:spPr>
          <a:xfrm>
            <a:off x="7349673" y="4503895"/>
            <a:ext cx="378564" cy="220698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3400" b="1"/>
          </a:p>
        </p:txBody>
      </p:sp>
      <p:sp>
        <p:nvSpPr>
          <p:cNvPr id="16" name=""/>
          <p:cNvSpPr/>
          <p:nvPr/>
        </p:nvSpPr>
        <p:spPr>
          <a:xfrm>
            <a:off x="7349673" y="4779844"/>
            <a:ext cx="378564" cy="220698"/>
          </a:xfrm>
          <a:prstGeom prst="rect">
            <a:avLst/>
          </a:prstGeom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3400"/>
          </a:p>
        </p:txBody>
      </p:sp>
      <p:sp>
        <p:nvSpPr>
          <p:cNvPr id="17" name=""/>
          <p:cNvSpPr/>
          <p:nvPr/>
        </p:nvSpPr>
        <p:spPr>
          <a:xfrm>
            <a:off x="8141936" y="4503895"/>
            <a:ext cx="712061" cy="78876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8308685" y="4622329"/>
            <a:ext cx="378564" cy="220698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3400" b="1"/>
          </a:p>
        </p:txBody>
      </p:sp>
      <p:sp>
        <p:nvSpPr>
          <p:cNvPr id="19" name=""/>
          <p:cNvSpPr/>
          <p:nvPr/>
        </p:nvSpPr>
        <p:spPr>
          <a:xfrm>
            <a:off x="8308685" y="4898278"/>
            <a:ext cx="378564" cy="220698"/>
          </a:xfrm>
          <a:prstGeom prst="rect">
            <a:avLst/>
          </a:prstGeom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3400"/>
          </a:p>
        </p:txBody>
      </p:sp>
      <p:sp>
        <p:nvSpPr>
          <p:cNvPr id="20" name=""/>
          <p:cNvSpPr/>
          <p:nvPr/>
        </p:nvSpPr>
        <p:spPr>
          <a:xfrm>
            <a:off x="9026630" y="4677580"/>
            <a:ext cx="712061" cy="78876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"/>
          <p:cNvSpPr/>
          <p:nvPr/>
        </p:nvSpPr>
        <p:spPr>
          <a:xfrm>
            <a:off x="9193379" y="4796014"/>
            <a:ext cx="378564" cy="220698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3400" b="1"/>
          </a:p>
        </p:txBody>
      </p:sp>
      <p:sp>
        <p:nvSpPr>
          <p:cNvPr id="22" name=""/>
          <p:cNvSpPr/>
          <p:nvPr/>
        </p:nvSpPr>
        <p:spPr>
          <a:xfrm>
            <a:off x="9193379" y="5071963"/>
            <a:ext cx="378564" cy="220698"/>
          </a:xfrm>
          <a:prstGeom prst="rect">
            <a:avLst/>
          </a:prstGeom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3400"/>
          </a:p>
        </p:txBody>
      </p:sp>
      <p:sp>
        <p:nvSpPr>
          <p:cNvPr id="26" name=""/>
          <p:cNvSpPr/>
          <p:nvPr/>
        </p:nvSpPr>
        <p:spPr>
          <a:xfrm>
            <a:off x="7182925" y="5182312"/>
            <a:ext cx="712061" cy="78876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"/>
          <p:cNvSpPr/>
          <p:nvPr/>
        </p:nvSpPr>
        <p:spPr>
          <a:xfrm>
            <a:off x="7349674" y="5300746"/>
            <a:ext cx="378564" cy="220698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3400" b="1"/>
          </a:p>
        </p:txBody>
      </p:sp>
      <p:sp>
        <p:nvSpPr>
          <p:cNvPr id="28" name=""/>
          <p:cNvSpPr/>
          <p:nvPr/>
        </p:nvSpPr>
        <p:spPr>
          <a:xfrm>
            <a:off x="7349674" y="5576695"/>
            <a:ext cx="378564" cy="220698"/>
          </a:xfrm>
          <a:prstGeom prst="rect">
            <a:avLst/>
          </a:prstGeom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3400"/>
          </a:p>
        </p:txBody>
      </p:sp>
      <p:sp>
        <p:nvSpPr>
          <p:cNvPr id="32" name=""/>
          <p:cNvSpPr/>
          <p:nvPr/>
        </p:nvSpPr>
        <p:spPr>
          <a:xfrm>
            <a:off x="8120280" y="5160549"/>
            <a:ext cx="712061" cy="78876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"/>
          <p:cNvSpPr/>
          <p:nvPr/>
        </p:nvSpPr>
        <p:spPr>
          <a:xfrm>
            <a:off x="8287030" y="5278983"/>
            <a:ext cx="378564" cy="220698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3400" b="1"/>
          </a:p>
        </p:txBody>
      </p:sp>
      <p:sp>
        <p:nvSpPr>
          <p:cNvPr id="34" name=""/>
          <p:cNvSpPr/>
          <p:nvPr/>
        </p:nvSpPr>
        <p:spPr>
          <a:xfrm>
            <a:off x="8287030" y="5554932"/>
            <a:ext cx="378564" cy="220698"/>
          </a:xfrm>
          <a:prstGeom prst="rect">
            <a:avLst/>
          </a:prstGeom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3400"/>
          </a:p>
        </p:txBody>
      </p:sp>
      <p:sp>
        <p:nvSpPr>
          <p:cNvPr id="38" name=""/>
          <p:cNvSpPr/>
          <p:nvPr/>
        </p:nvSpPr>
        <p:spPr>
          <a:xfrm>
            <a:off x="7073121" y="3429000"/>
            <a:ext cx="1068815" cy="666083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3400" b="1"/>
          </a:p>
        </p:txBody>
      </p:sp>
      <p:sp>
        <p:nvSpPr>
          <p:cNvPr id="39" name=""/>
          <p:cNvSpPr/>
          <p:nvPr/>
        </p:nvSpPr>
        <p:spPr>
          <a:xfrm>
            <a:off x="7871498" y="846138"/>
            <a:ext cx="1068815" cy="666083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3400" b="1"/>
          </a:p>
        </p:txBody>
      </p:sp>
      <p:cxnSp>
        <p:nvCxnSpPr>
          <p:cNvPr id="40" name=""/>
          <p:cNvCxnSpPr>
            <a:endCxn id="5" idx="1"/>
          </p:cNvCxnSpPr>
          <p:nvPr/>
        </p:nvCxnSpPr>
        <p:spPr>
          <a:xfrm>
            <a:off x="2855594" y="1857558"/>
            <a:ext cx="5264686" cy="137025"/>
          </a:xfrm>
          <a:prstGeom prst="straightConnector1">
            <a:avLst/>
          </a:prstGeom>
          <a:ln w="76200">
            <a:solidFill>
              <a:srgbClr val="42c7f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"/>
          <p:cNvCxnSpPr/>
          <p:nvPr/>
        </p:nvCxnSpPr>
        <p:spPr>
          <a:xfrm flipV="1">
            <a:off x="4727829" y="2133507"/>
            <a:ext cx="4320540" cy="255459"/>
          </a:xfrm>
          <a:prstGeom prst="straightConnector1">
            <a:avLst/>
          </a:prstGeom>
          <a:ln w="76200">
            <a:solidFill>
              <a:srgbClr val="42c7f1"/>
            </a:solidFill>
            <a:headEnd w="med" len="med"/>
            <a:tailEnd type="arrow"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43" name=""/>
          <p:cNvCxnSpPr>
            <a:endCxn id="38" idx="1"/>
          </p:cNvCxnSpPr>
          <p:nvPr/>
        </p:nvCxnSpPr>
        <p:spPr>
          <a:xfrm>
            <a:off x="3799740" y="2908648"/>
            <a:ext cx="3273381" cy="853393"/>
          </a:xfrm>
          <a:prstGeom prst="straightConnector1">
            <a:avLst/>
          </a:prstGeom>
          <a:ln w="76200">
            <a:solidFill>
              <a:srgbClr val="42c7f1"/>
            </a:solidFill>
            <a:headEnd w="med" len="med"/>
            <a:tailEnd type="arrow"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44" name=""/>
          <p:cNvCxnSpPr>
            <a:endCxn id="14" idx="1"/>
          </p:cNvCxnSpPr>
          <p:nvPr/>
        </p:nvCxnSpPr>
        <p:spPr>
          <a:xfrm>
            <a:off x="3091137" y="3429000"/>
            <a:ext cx="4091787" cy="1350844"/>
          </a:xfrm>
          <a:prstGeom prst="straightConnector1">
            <a:avLst/>
          </a:prstGeom>
          <a:ln w="76200">
            <a:solidFill>
              <a:srgbClr val="42c7f1"/>
            </a:solidFill>
            <a:headEnd w="med" len="med"/>
            <a:tailEnd type="arrow"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45" name=""/>
          <p:cNvCxnSpPr>
            <a:endCxn id="17" idx="1"/>
          </p:cNvCxnSpPr>
          <p:nvPr/>
        </p:nvCxnSpPr>
        <p:spPr>
          <a:xfrm>
            <a:off x="3113990" y="3863182"/>
            <a:ext cx="5027946" cy="1035096"/>
          </a:xfrm>
          <a:prstGeom prst="straightConnector1">
            <a:avLst/>
          </a:prstGeom>
          <a:ln w="76200">
            <a:solidFill>
              <a:srgbClr val="42c7f1"/>
            </a:solidFill>
            <a:headEnd w="med" len="med"/>
            <a:tailEnd type="arrow"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46" name=""/>
          <p:cNvCxnSpPr>
            <a:endCxn id="20" idx="1"/>
          </p:cNvCxnSpPr>
          <p:nvPr/>
        </p:nvCxnSpPr>
        <p:spPr>
          <a:xfrm>
            <a:off x="3091138" y="4325479"/>
            <a:ext cx="5935492" cy="746484"/>
          </a:xfrm>
          <a:prstGeom prst="straightConnector1">
            <a:avLst/>
          </a:prstGeom>
          <a:ln w="76200">
            <a:solidFill>
              <a:srgbClr val="42c7f1"/>
            </a:solidFill>
            <a:headEnd w="med" len="med"/>
            <a:tailEnd type="arrow"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47" name=""/>
          <p:cNvCxnSpPr/>
          <p:nvPr/>
        </p:nvCxnSpPr>
        <p:spPr>
          <a:xfrm>
            <a:off x="3128254" y="4809070"/>
            <a:ext cx="4054671" cy="767625"/>
          </a:xfrm>
          <a:prstGeom prst="straightConnector1">
            <a:avLst/>
          </a:prstGeom>
          <a:ln w="76200">
            <a:solidFill>
              <a:srgbClr val="42c7f1"/>
            </a:solidFill>
            <a:headEnd w="med" len="med"/>
            <a:tailEnd type="arrow"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48" name=""/>
          <p:cNvCxnSpPr>
            <a:endCxn id="32" idx="1"/>
          </p:cNvCxnSpPr>
          <p:nvPr/>
        </p:nvCxnSpPr>
        <p:spPr>
          <a:xfrm>
            <a:off x="3128254" y="5174227"/>
            <a:ext cx="4992026" cy="380705"/>
          </a:xfrm>
          <a:prstGeom prst="straightConnector1">
            <a:avLst/>
          </a:prstGeom>
          <a:ln w="76200">
            <a:solidFill>
              <a:srgbClr val="42c7f1"/>
            </a:solidFill>
            <a:headEnd w="med" len="med"/>
            <a:tailEnd type="arrow"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51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1" animBg="1"/>
      <p:bldP spid="43" grpId="2" animBg="1"/>
      <p:bldP spid="44" grpId="3" animBg="1"/>
      <p:bldP spid="45" grpId="4" animBg="1"/>
      <p:bldP spid="46" grpId="5" animBg="1"/>
      <p:bldP spid="47" grpId="6" animBg="1"/>
      <p:bldP spid="48" grpId="7" animBg="1"/>
    </p:bld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ItemType</a:t>
            </a:r>
            <a:endParaRPr lang="en-US" altLang="ko-KR"/>
          </a:p>
        </p:txBody>
      </p:sp>
      <p:sp>
        <p:nvSpPr>
          <p:cNvPr id="5" name=""/>
          <p:cNvSpPr/>
          <p:nvPr/>
        </p:nvSpPr>
        <p:spPr>
          <a:xfrm>
            <a:off x="3755707" y="1810925"/>
            <a:ext cx="4680585" cy="410451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4273487" y="2312861"/>
            <a:ext cx="2340292" cy="1332166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/>
              <a:t>Name</a:t>
            </a:r>
            <a:endParaRPr lang="en-US" altLang="ko-KR" sz="3400" b="1"/>
          </a:p>
        </p:txBody>
      </p:sp>
      <p:sp>
        <p:nvSpPr>
          <p:cNvPr id="7" name=""/>
          <p:cNvSpPr/>
          <p:nvPr/>
        </p:nvSpPr>
        <p:spPr>
          <a:xfrm>
            <a:off x="5443633" y="4041077"/>
            <a:ext cx="2340292" cy="1332166"/>
          </a:xfrm>
          <a:prstGeom prst="rect">
            <a:avLst/>
          </a:prstGeom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/>
              <a:t>Data</a:t>
            </a:r>
            <a:endParaRPr lang="en-US" altLang="ko-KR" sz="3400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ItemType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</a:rPr>
              <a:t>date </a:t>
            </a:r>
            <a:r>
              <a:rPr lang="en-US" altLang="ko-KR"/>
              <a:t>= </a:t>
            </a:r>
            <a:r>
              <a:rPr lang="en-US" altLang="ko-KR">
                <a:solidFill>
                  <a:srgbClr val="ff0000"/>
                </a:solidFill>
              </a:rPr>
              <a:t>2019.04.13</a:t>
            </a:r>
            <a:endParaRPr lang="en-US" altLang="ko-KR">
              <a:solidFill>
                <a:srgbClr val="ff0000"/>
              </a:solidFill>
            </a:endParaRPr>
          </a:p>
          <a:p>
            <a:pPr>
              <a:defRPr/>
            </a:pPr>
            <a:endParaRPr lang="en-US" altLang="ko-KR"/>
          </a:p>
        </p:txBody>
      </p:sp>
      <p:sp>
        <p:nvSpPr>
          <p:cNvPr id="5" name=""/>
          <p:cNvSpPr/>
          <p:nvPr/>
        </p:nvSpPr>
        <p:spPr>
          <a:xfrm>
            <a:off x="5807964" y="1772793"/>
            <a:ext cx="4680585" cy="410451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6325744" y="2274728"/>
            <a:ext cx="2340292" cy="1332166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chemeClr val="tx1"/>
                </a:solidFill>
              </a:rPr>
              <a:t>?</a:t>
            </a:r>
            <a:endParaRPr lang="en-US" altLang="ko-KR" sz="3400" b="1">
              <a:solidFill>
                <a:schemeClr val="tx1"/>
              </a:solidFill>
            </a:endParaRPr>
          </a:p>
        </p:txBody>
      </p:sp>
      <p:sp>
        <p:nvSpPr>
          <p:cNvPr id="7" name=""/>
          <p:cNvSpPr/>
          <p:nvPr/>
        </p:nvSpPr>
        <p:spPr>
          <a:xfrm>
            <a:off x="7495890" y="4002944"/>
            <a:ext cx="2340292" cy="1332166"/>
          </a:xfrm>
          <a:prstGeom prst="rect">
            <a:avLst/>
          </a:prstGeom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>
                <a:solidFill>
                  <a:schemeClr val="tx1"/>
                </a:solidFill>
              </a:rPr>
              <a:t>?</a:t>
            </a:r>
            <a:endParaRPr lang="en-US" altLang="ko-KR" sz="3400">
              <a:solidFill>
                <a:schemeClr val="tx1"/>
              </a:solidFill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ItemType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</a:rPr>
              <a:t>date </a:t>
            </a:r>
            <a:r>
              <a:rPr lang="en-US" altLang="ko-KR"/>
              <a:t>= </a:t>
            </a:r>
            <a:r>
              <a:rPr lang="en-US" altLang="ko-KR">
                <a:solidFill>
                  <a:srgbClr val="ff0000"/>
                </a:solidFill>
              </a:rPr>
              <a:t>2019.04.13</a:t>
            </a:r>
            <a:endParaRPr lang="en-US" altLang="ko-KR">
              <a:solidFill>
                <a:srgbClr val="ff0000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altLang="ko-KR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ko-KR"/>
              <a:t>ItemType&lt;std::string&gt; x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(”date”, “2019.04.13”);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std::cout &lt;&lt; x.ToString();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5" name=""/>
          <p:cNvSpPr/>
          <p:nvPr/>
        </p:nvSpPr>
        <p:spPr>
          <a:xfrm>
            <a:off x="5807964" y="1772793"/>
            <a:ext cx="4680585" cy="410451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6325744" y="2274728"/>
            <a:ext cx="2340292" cy="1332166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chemeClr val="tx1"/>
                </a:solidFill>
              </a:rPr>
              <a:t>date</a:t>
            </a:r>
            <a:endParaRPr lang="en-US" altLang="ko-KR" sz="3400" b="1">
              <a:solidFill>
                <a:schemeClr val="tx1"/>
              </a:solidFill>
            </a:endParaRPr>
          </a:p>
        </p:txBody>
      </p:sp>
      <p:sp>
        <p:nvSpPr>
          <p:cNvPr id="7" name=""/>
          <p:cNvSpPr/>
          <p:nvPr/>
        </p:nvSpPr>
        <p:spPr>
          <a:xfrm>
            <a:off x="7495890" y="4002944"/>
            <a:ext cx="2340292" cy="1332166"/>
          </a:xfrm>
          <a:prstGeom prst="rect">
            <a:avLst/>
          </a:prstGeom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>
                <a:solidFill>
                  <a:schemeClr val="tx1"/>
                </a:solidFill>
                <a:effectLst/>
              </a:rPr>
              <a:t>2019.04.13</a:t>
            </a:r>
            <a:endParaRPr lang="en-US" altLang="ko-KR" sz="3400">
              <a:solidFill>
                <a:schemeClr val="tx1"/>
              </a:solidFill>
              <a:effectLst/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ItemType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함초롬돋움"/>
                <a:ea typeface="함초롬돋움"/>
                <a:cs typeface="Times New Roman"/>
              </a:rPr>
              <a:t>“Hello Wiz”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ff0000"/>
              </a:solidFill>
              <a:latin typeface="함초롬돋움"/>
              <a:ea typeface="함초롬돋움"/>
              <a:cs typeface="Times New Roman"/>
            </a:endParaRPr>
          </a:p>
        </p:txBody>
      </p:sp>
      <p:sp>
        <p:nvSpPr>
          <p:cNvPr id="5" name=""/>
          <p:cNvSpPr/>
          <p:nvPr/>
        </p:nvSpPr>
        <p:spPr>
          <a:xfrm>
            <a:off x="5807964" y="1772793"/>
            <a:ext cx="4680585" cy="410451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6325744" y="2274728"/>
            <a:ext cx="2340292" cy="1332166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400" b="1" i="0" u="none" strike="noStrike" kern="1200" cap="none" spc="0" normalizeH="0" baseline="0" mc:Ignorable="hp" hp:hslEmbossed="0">
                <a:solidFill>
                  <a:schemeClr val="tx1"/>
                </a:solidFill>
                <a:latin typeface="함초롬돋움"/>
                <a:ea typeface="함초롬돋움"/>
                <a:cs typeface="Times New Roman"/>
              </a:rPr>
              <a:t>?</a:t>
            </a:r>
            <a:endParaRPr xmlns:mc="http://schemas.openxmlformats.org/markup-compatibility/2006" xmlns:hp="http://schemas.haansoft.com/office/presentation/8.0" kumimoji="0" lang="en-US" altLang="ko-KR" sz="3400" b="1" i="0" u="none" strike="noStrike" kern="1200" cap="none" spc="0" normalizeH="0" baseline="0" mc:Ignorable="hp" hp:hslEmbossed="0">
              <a:solidFill>
                <a:schemeClr val="tx1"/>
              </a:solidFill>
              <a:latin typeface="함초롬돋움"/>
              <a:ea typeface="함초롬돋움"/>
              <a:cs typeface="Times New Roman"/>
            </a:endParaRPr>
          </a:p>
        </p:txBody>
      </p:sp>
      <p:sp>
        <p:nvSpPr>
          <p:cNvPr id="7" name=""/>
          <p:cNvSpPr/>
          <p:nvPr/>
        </p:nvSpPr>
        <p:spPr>
          <a:xfrm>
            <a:off x="7495890" y="4002944"/>
            <a:ext cx="2340292" cy="1332166"/>
          </a:xfrm>
          <a:prstGeom prst="rect">
            <a:avLst/>
          </a:prstGeom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>
                <a:solidFill>
                  <a:schemeClr val="tx1"/>
                </a:solidFill>
                <a:effectLst/>
              </a:rPr>
              <a:t>?</a:t>
            </a:r>
            <a:endParaRPr lang="en-US" altLang="ko-KR" sz="3400">
              <a:solidFill>
                <a:schemeClr val="tx1"/>
              </a:solidFill>
              <a:effectLst/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ItemType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함초롬돋움"/>
                <a:ea typeface="함초롬돋움"/>
                <a:cs typeface="Times New Roman"/>
              </a:rPr>
              <a:t>“Hello Wiz”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ff0000"/>
              </a:solidFill>
              <a:latin typeface="함초롬돋움"/>
              <a:ea typeface="함초롬돋움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ff0000"/>
              </a:solidFill>
              <a:latin typeface="함초롬돋움"/>
              <a:ea typeface="함초롬돋움"/>
              <a:cs typeface="Times New Roman"/>
            </a:endParaRPr>
          </a:p>
          <a:p>
            <a:pPr>
              <a:defRPr/>
            </a:pPr>
            <a:r>
              <a:rPr lang="en-US" altLang="ko-KR" sz="3200"/>
              <a:t>ItemType&lt;std::string&gt; x</a:t>
            </a:r>
            <a:endParaRPr lang="en-US" altLang="ko-KR" sz="3200"/>
          </a:p>
          <a:p>
            <a:pPr marL="0" indent="0">
              <a:buNone/>
              <a:defRPr/>
            </a:pPr>
            <a:r>
              <a:rPr lang="en-US" altLang="ko-KR" sz="3200"/>
              <a:t>(””, “Hello Wiz”);</a:t>
            </a:r>
            <a:endParaRPr lang="en-US" altLang="ko-KR" sz="3200"/>
          </a:p>
          <a:p>
            <a:pPr>
              <a:defRPr/>
            </a:pPr>
            <a:endParaRPr lang="en-US" altLang="ko-KR" sz="3200"/>
          </a:p>
          <a:p>
            <a:pPr>
              <a:defRPr/>
            </a:pPr>
            <a:r>
              <a:rPr lang="en-US" altLang="ko-KR" sz="3200"/>
              <a:t>std::cout &lt;&lt;</a:t>
            </a:r>
            <a:r>
              <a:rPr lang="ko-KR" altLang="en-US" sz="3200"/>
              <a:t> </a:t>
            </a:r>
            <a:r>
              <a:rPr lang="en-US" altLang="ko-KR" sz="3200"/>
              <a:t>x.ToString();</a:t>
            </a:r>
            <a:endParaRPr lang="en-US" altLang="ko-KR" sz="3200"/>
          </a:p>
        </p:txBody>
      </p:sp>
      <p:sp>
        <p:nvSpPr>
          <p:cNvPr id="5" name=""/>
          <p:cNvSpPr/>
          <p:nvPr/>
        </p:nvSpPr>
        <p:spPr>
          <a:xfrm>
            <a:off x="5807964" y="1772793"/>
            <a:ext cx="4680585" cy="410451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6325744" y="2274728"/>
            <a:ext cx="2340292" cy="1332166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300" b="1" i="0" u="none" strike="noStrike" kern="1200" cap="none" spc="0" normalizeH="0" baseline="0" mc:Ignorable="hp" hp:hslEmbossed="0">
                <a:solidFill>
                  <a:schemeClr val="tx1"/>
                </a:solidFill>
                <a:latin typeface="함초롬돋움"/>
                <a:ea typeface="함초롬돋움"/>
                <a:cs typeface="Times New Roman"/>
              </a:rPr>
              <a:t>empty str</a:t>
            </a:r>
            <a:endParaRPr xmlns:mc="http://schemas.openxmlformats.org/markup-compatibility/2006" xmlns:hp="http://schemas.haansoft.com/office/presentation/8.0" kumimoji="0" lang="en-US" altLang="ko-KR" sz="3300" b="1" i="0" u="none" strike="noStrike" kern="1200" cap="none" spc="0" normalizeH="0" baseline="0" mc:Ignorable="hp" hp:hslEmbossed="0">
              <a:solidFill>
                <a:schemeClr val="tx1"/>
              </a:solidFill>
              <a:latin typeface="함초롬돋움"/>
              <a:ea typeface="함초롬돋움"/>
              <a:cs typeface="Times New Roman"/>
            </a:endParaRPr>
          </a:p>
        </p:txBody>
      </p:sp>
      <p:sp>
        <p:nvSpPr>
          <p:cNvPr id="7" name=""/>
          <p:cNvSpPr/>
          <p:nvPr/>
        </p:nvSpPr>
        <p:spPr>
          <a:xfrm>
            <a:off x="7495890" y="4002944"/>
            <a:ext cx="2340292" cy="1332166"/>
          </a:xfrm>
          <a:prstGeom prst="rect">
            <a:avLst/>
          </a:prstGeom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200">
                <a:solidFill>
                  <a:schemeClr val="tx1"/>
                </a:solidFill>
              </a:rPr>
              <a:t>“Hello Wiz”</a:t>
            </a:r>
            <a:endParaRPr lang="en-US" altLang="ko-KR" sz="3200">
              <a:solidFill>
                <a:schemeClr val="tx1"/>
              </a:solidFill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UserType</a:t>
            </a:r>
            <a:endParaRPr lang="en-US" altLang="ko-KR"/>
          </a:p>
        </p:txBody>
      </p:sp>
      <p:sp>
        <p:nvSpPr>
          <p:cNvPr id="9" name=""/>
          <p:cNvSpPr/>
          <p:nvPr/>
        </p:nvSpPr>
        <p:spPr>
          <a:xfrm>
            <a:off x="609599" y="1556766"/>
            <a:ext cx="6674549" cy="4930489"/>
          </a:xfrm>
          <a:prstGeom prst="rect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/>
          <p:nvPr/>
        </p:nvSpPr>
        <p:spPr>
          <a:xfrm>
            <a:off x="1271397" y="2096833"/>
            <a:ext cx="2340292" cy="1332166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/>
              <a:t>Name</a:t>
            </a:r>
            <a:endParaRPr lang="en-US" altLang="ko-KR" sz="3400" b="1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Paradox Game?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6083" y="1508919"/>
            <a:ext cx="11479833" cy="4944459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UserType</a:t>
            </a:r>
            <a:endParaRPr lang="en-US" altLang="ko-KR"/>
          </a:p>
        </p:txBody>
      </p:sp>
      <p:sp>
        <p:nvSpPr>
          <p:cNvPr id="9" name=""/>
          <p:cNvSpPr/>
          <p:nvPr/>
        </p:nvSpPr>
        <p:spPr>
          <a:xfrm>
            <a:off x="609599" y="1556766"/>
            <a:ext cx="6674549" cy="4930489"/>
          </a:xfrm>
          <a:prstGeom prst="rect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/>
          <p:nvPr/>
        </p:nvSpPr>
        <p:spPr>
          <a:xfrm>
            <a:off x="1271397" y="2096833"/>
            <a:ext cx="2340292" cy="1332166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chemeClr val="dk1"/>
                </a:solidFill>
              </a:rPr>
              <a:t>?</a:t>
            </a:r>
            <a:endParaRPr lang="en-US" altLang="ko-KR" sz="3400" b="1">
              <a:solidFill>
                <a:schemeClr val="dk1"/>
              </a:solidFill>
            </a:endParaRP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7608189" y="1600200"/>
            <a:ext cx="3974208" cy="4525963"/>
          </a:xfrm>
        </p:spPr>
        <p:txBody>
          <a:bodyPr vert="horz" lIns="91440" tIns="45720" rIns="91440" bIns="45720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</a:rPr>
              <a:t> usertype = {  }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1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UserType</a:t>
            </a:r>
            <a:endParaRPr lang="en-US" altLang="ko-KR"/>
          </a:p>
        </p:txBody>
      </p:sp>
      <p:sp>
        <p:nvSpPr>
          <p:cNvPr id="9" name=""/>
          <p:cNvSpPr/>
          <p:nvPr/>
        </p:nvSpPr>
        <p:spPr>
          <a:xfrm>
            <a:off x="609599" y="1556766"/>
            <a:ext cx="6674549" cy="4930489"/>
          </a:xfrm>
          <a:prstGeom prst="rect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/>
          <p:nvPr/>
        </p:nvSpPr>
        <p:spPr>
          <a:xfrm>
            <a:off x="1271397" y="2096833"/>
            <a:ext cx="2340292" cy="1332166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chemeClr val="dk1"/>
                </a:solidFill>
              </a:rPr>
              <a:t>usertype</a:t>
            </a:r>
            <a:endParaRPr lang="en-US" altLang="ko-KR" sz="3400" b="1">
              <a:solidFill>
                <a:schemeClr val="dk1"/>
              </a:solidFill>
            </a:endParaRP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7284147" y="1600200"/>
            <a:ext cx="4907851" cy="4525963"/>
          </a:xfr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</a:rPr>
              <a:t> usertype = {  }</a:t>
            </a:r>
            <a:endParaRPr lang="en-US" altLang="ko-KR">
              <a:solidFill>
                <a:srgbClr val="ff0000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altLang="ko-KR">
              <a:solidFill>
                <a:srgbClr val="ff0000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2500">
                <a:solidFill>
                  <a:schemeClr val="tx1"/>
                </a:solidFill>
              </a:rPr>
              <a:t>UserType global;</a:t>
            </a:r>
            <a:endParaRPr lang="en-US" altLang="ko-KR" sz="2500">
              <a:solidFill>
                <a:schemeClr val="tx1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2500">
                <a:solidFill>
                  <a:schemeClr val="tx1"/>
                </a:solidFill>
              </a:rPr>
              <a:t>UserType ut(”usertype”);</a:t>
            </a:r>
            <a:endParaRPr lang="en-US" altLang="ko-KR" sz="2500">
              <a:solidFill>
                <a:schemeClr val="tx1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2500">
                <a:solidFill>
                  <a:schemeClr val="tx1"/>
                </a:solidFill>
              </a:rPr>
              <a:t>global.AddUserTypeItem(ut);</a:t>
            </a:r>
            <a:endParaRPr lang="en-US" altLang="ko-KR" sz="2500">
              <a:solidFill>
                <a:schemeClr val="tx1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altLang="ko-KR" sz="2500">
              <a:solidFill>
                <a:schemeClr val="tx1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2500">
                <a:solidFill>
                  <a:schemeClr val="tx1"/>
                </a:solidFill>
              </a:rPr>
              <a:t>std::cout &lt;&lt; global.ToString();</a:t>
            </a:r>
            <a:endParaRPr lang="en-US" altLang="ko-KR">
              <a:solidFill>
                <a:schemeClr val="tx1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UserType</a:t>
            </a:r>
            <a:endParaRPr lang="en-US" altLang="ko-KR"/>
          </a:p>
        </p:txBody>
      </p:sp>
      <p:sp>
        <p:nvSpPr>
          <p:cNvPr id="9" name=""/>
          <p:cNvSpPr/>
          <p:nvPr/>
        </p:nvSpPr>
        <p:spPr>
          <a:xfrm>
            <a:off x="609599" y="1556766"/>
            <a:ext cx="6674549" cy="4930489"/>
          </a:xfrm>
          <a:prstGeom prst="rect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/>
          <p:nvPr/>
        </p:nvSpPr>
        <p:spPr>
          <a:xfrm>
            <a:off x="1271397" y="2096833"/>
            <a:ext cx="2340292" cy="1332166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chemeClr val="dk1"/>
                </a:solidFill>
              </a:rPr>
              <a:t>?</a:t>
            </a:r>
            <a:endParaRPr lang="en-US" altLang="ko-KR" sz="3400" b="1">
              <a:solidFill>
                <a:schemeClr val="dk1"/>
              </a:solidFill>
            </a:endParaRP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7608189" y="1600200"/>
            <a:ext cx="3974208" cy="4525963"/>
          </a:xfrm>
        </p:spPr>
        <p:txBody>
          <a:bodyPr vert="horz" lIns="91440" tIns="45720" rIns="91440" bIns="45720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</a:rPr>
              <a:t>{  }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1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UserType</a:t>
            </a:r>
            <a:endParaRPr lang="en-US" altLang="ko-KR"/>
          </a:p>
        </p:txBody>
      </p:sp>
      <p:sp>
        <p:nvSpPr>
          <p:cNvPr id="9" name=""/>
          <p:cNvSpPr/>
          <p:nvPr/>
        </p:nvSpPr>
        <p:spPr>
          <a:xfrm>
            <a:off x="609599" y="1556766"/>
            <a:ext cx="6674549" cy="4930489"/>
          </a:xfrm>
          <a:prstGeom prst="rect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/>
          <p:nvPr/>
        </p:nvSpPr>
        <p:spPr>
          <a:xfrm>
            <a:off x="1271397" y="2096833"/>
            <a:ext cx="2340292" cy="1332166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chemeClr val="dk1"/>
                </a:solidFill>
              </a:rPr>
              <a:t>empty str</a:t>
            </a:r>
            <a:endParaRPr lang="en-US" altLang="ko-KR" sz="3400" b="1">
              <a:solidFill>
                <a:schemeClr val="dk1"/>
              </a:solidFill>
            </a:endParaRP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7608188" y="1600200"/>
            <a:ext cx="4583811" cy="4525963"/>
          </a:xfr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</a:rPr>
              <a:t> {  }</a:t>
            </a:r>
            <a:endParaRPr lang="en-US" altLang="ko-KR">
              <a:solidFill>
                <a:srgbClr val="ff0000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altLang="ko-KR">
              <a:solidFill>
                <a:srgbClr val="ff0000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2300">
                <a:solidFill>
                  <a:schemeClr val="tx1"/>
                </a:solidFill>
              </a:rPr>
              <a:t>UserType global;</a:t>
            </a:r>
            <a:endParaRPr lang="en-US" altLang="ko-KR" sz="2300">
              <a:solidFill>
                <a:schemeClr val="tx1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2300">
                <a:solidFill>
                  <a:schemeClr val="tx1"/>
                </a:solidFill>
              </a:rPr>
              <a:t>UserType ut(””);</a:t>
            </a:r>
            <a:endParaRPr lang="en-US" altLang="ko-KR" sz="2300">
              <a:solidFill>
                <a:schemeClr val="tx1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2300">
                <a:solidFill>
                  <a:schemeClr val="tx1"/>
                </a:solidFill>
              </a:rPr>
              <a:t>global.AddUserTypeItem(ut);</a:t>
            </a:r>
            <a:endParaRPr lang="en-US" altLang="ko-KR" sz="2300">
              <a:solidFill>
                <a:schemeClr val="tx1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altLang="ko-KR" sz="2300">
              <a:solidFill>
                <a:schemeClr val="tx1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2300">
                <a:solidFill>
                  <a:schemeClr val="tx1"/>
                </a:solidFill>
              </a:rPr>
              <a:t>std::cout &lt;&lt; global.ToString();</a:t>
            </a:r>
            <a:endParaRPr lang="en-US" altLang="ko-KR" sz="2300">
              <a:solidFill>
                <a:schemeClr val="tx1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altLang="ko-KR" sz="2300">
              <a:solidFill>
                <a:schemeClr val="tx1"/>
              </a:solidFill>
            </a:endParaRPr>
          </a:p>
        </p:txBody>
      </p:sp>
      <p:sp>
        <p:nvSpPr>
          <p:cNvPr id="1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UserType can have ItemTypes</a:t>
            </a:r>
            <a:endParaRPr lang="en-US" altLang="ko-KR"/>
          </a:p>
        </p:txBody>
      </p:sp>
      <p:grpSp>
        <p:nvGrpSpPr>
          <p:cNvPr id="22" name=""/>
          <p:cNvGrpSpPr/>
          <p:nvPr/>
        </p:nvGrpSpPr>
        <p:grpSpPr>
          <a:xfrm rot="0">
            <a:off x="609599" y="1412748"/>
            <a:ext cx="6854572" cy="5074507"/>
            <a:chOff x="609599" y="1412748"/>
            <a:chExt cx="11463148" cy="5074507"/>
          </a:xfrm>
        </p:grpSpPr>
        <p:sp>
          <p:nvSpPr>
            <p:cNvPr id="9" name=""/>
            <p:cNvSpPr/>
            <p:nvPr/>
          </p:nvSpPr>
          <p:spPr>
            <a:xfrm>
              <a:off x="609599" y="1556766"/>
              <a:ext cx="6674549" cy="4930489"/>
            </a:xfrm>
            <a:prstGeom prst="rect">
              <a:avLst/>
            </a:prstGeom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>
              <a:off x="1271397" y="2096833"/>
              <a:ext cx="2340292" cy="1332166"/>
            </a:xfrm>
            <a:prstGeom prst="rect">
              <a:avLst/>
            </a:prstGeom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400" b="1"/>
                <a:t>Name</a:t>
              </a:r>
              <a:endParaRPr lang="en-US" altLang="ko-KR" sz="3400" b="1"/>
            </a:p>
          </p:txBody>
        </p:sp>
        <p:sp>
          <p:nvSpPr>
            <p:cNvPr id="15" name=""/>
            <p:cNvSpPr/>
            <p:nvPr/>
          </p:nvSpPr>
          <p:spPr>
            <a:xfrm>
              <a:off x="7392162" y="1412748"/>
              <a:ext cx="4680585" cy="4104513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>
              <a:off x="7909942" y="1914683"/>
              <a:ext cx="2340292" cy="1332166"/>
            </a:xfrm>
            <a:prstGeom prst="rect">
              <a:avLst/>
            </a:prstGeom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400" b="1"/>
                <a:t>Name</a:t>
              </a:r>
              <a:endParaRPr lang="en-US" altLang="ko-KR" sz="3400" b="1"/>
            </a:p>
          </p:txBody>
        </p:sp>
        <p:sp>
          <p:nvSpPr>
            <p:cNvPr id="17" name=""/>
            <p:cNvSpPr/>
            <p:nvPr/>
          </p:nvSpPr>
          <p:spPr>
            <a:xfrm>
              <a:off x="9080088" y="3642899"/>
              <a:ext cx="2340292" cy="1332166"/>
            </a:xfrm>
            <a:prstGeom prst="rect">
              <a:avLst/>
            </a:prstGeom>
          </p:spPr>
          <p:style>
            <a:lnRef idx="2">
              <a:schemeClr val="accent6">
                <a:shade val="2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400"/>
                <a:t>Data</a:t>
              </a:r>
              <a:endParaRPr lang="en-US" altLang="ko-KR" sz="3400"/>
            </a:p>
          </p:txBody>
        </p:sp>
        <p:sp>
          <p:nvSpPr>
            <p:cNvPr id="18" name=""/>
            <p:cNvSpPr/>
            <p:nvPr/>
          </p:nvSpPr>
          <p:spPr>
            <a:xfrm rot="8791940">
              <a:off x="5155771" y="3257530"/>
              <a:ext cx="2952369" cy="165620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42c7f1"/>
            </a:solidFill>
          </p:spPr>
          <p:style>
            <a:lnRef idx="2">
              <a:schemeClr val="accent6">
                <a:shade val="2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</p:grpSp>
      <p:sp>
        <p:nvSpPr>
          <p:cNvPr id="21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32953" y="2118600"/>
            <a:ext cx="4439793" cy="2822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effectLst>
            <a:glow rad="127000">
              <a:schemeClr val="accent2">
                <a:satMod val="175000"/>
                <a:alpha val="50000"/>
              </a:schemeClr>
            </a:glow>
          </a:effectLst>
        </p:spPr>
        <p:txBody>
          <a:bodyPr/>
          <a:lstStyle/>
          <a:p>
            <a:pPr>
              <a:defRPr/>
            </a:pPr>
            <a:r>
              <a:rPr lang="en-US" altLang="ko-KR"/>
              <a:t>UserType can have (UserType</a:t>
            </a:r>
            <a:r>
              <a:rPr lang="en-US" altLang="ko-KR">
                <a:solidFill>
                  <a:srgbClr val="ff0000"/>
                </a:solidFill>
              </a:rPr>
              <a:t>*</a:t>
            </a:r>
            <a:r>
              <a:rPr lang="en-US" altLang="ko-KR">
                <a:solidFill>
                  <a:schemeClr val="dk1"/>
                </a:solidFill>
              </a:rPr>
              <a:t>)s</a:t>
            </a:r>
            <a:endParaRPr lang="en-US" altLang="ko-KR">
              <a:solidFill>
                <a:schemeClr val="dk1"/>
              </a:solidFill>
            </a:endParaRPr>
          </a:p>
        </p:txBody>
      </p:sp>
      <p:grpSp>
        <p:nvGrpSpPr>
          <p:cNvPr id="21" name=""/>
          <p:cNvGrpSpPr/>
          <p:nvPr/>
        </p:nvGrpSpPr>
        <p:grpSpPr>
          <a:xfrm rot="0">
            <a:off x="609599" y="1628775"/>
            <a:ext cx="10599040" cy="2232279"/>
            <a:chOff x="609599" y="1556766"/>
            <a:chExt cx="11463148" cy="4930489"/>
          </a:xfrm>
        </p:grpSpPr>
        <p:sp>
          <p:nvSpPr>
            <p:cNvPr id="9" name=""/>
            <p:cNvSpPr/>
            <p:nvPr/>
          </p:nvSpPr>
          <p:spPr>
            <a:xfrm>
              <a:off x="609599" y="1556766"/>
              <a:ext cx="6674549" cy="4930489"/>
            </a:xfrm>
            <a:prstGeom prst="rect">
              <a:avLst/>
            </a:prstGeom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>
              <a:off x="1271397" y="2096833"/>
              <a:ext cx="2340292" cy="1332166"/>
            </a:xfrm>
            <a:prstGeom prst="rect">
              <a:avLst/>
            </a:prstGeom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400" b="1"/>
                <a:t>Name</a:t>
              </a:r>
              <a:endParaRPr lang="en-US" altLang="ko-KR" sz="3400" b="1"/>
            </a:p>
          </p:txBody>
        </p:sp>
        <p:sp>
          <p:nvSpPr>
            <p:cNvPr id="16" name=""/>
            <p:cNvSpPr/>
            <p:nvPr/>
          </p:nvSpPr>
          <p:spPr>
            <a:xfrm>
              <a:off x="7658258" y="1628775"/>
              <a:ext cx="4414489" cy="3240405"/>
            </a:xfrm>
            <a:prstGeom prst="rect">
              <a:avLst/>
            </a:prstGeom>
            <a:effectLst>
              <a:glow rad="190500">
                <a:srgbClr val="ff0000">
                  <a:alpha val="50000"/>
                </a:srgbClr>
              </a:glow>
            </a:effectLst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"/>
            <p:cNvSpPr/>
            <p:nvPr/>
          </p:nvSpPr>
          <p:spPr>
            <a:xfrm>
              <a:off x="8320055" y="2168842"/>
              <a:ext cx="1547849" cy="875523"/>
            </a:xfrm>
            <a:prstGeom prst="rect">
              <a:avLst/>
            </a:prstGeom>
            <a:effectLst/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400" b="1"/>
                <a:t>Name</a:t>
              </a:r>
              <a:endParaRPr lang="en-US" altLang="ko-KR" sz="3400" b="1"/>
            </a:p>
          </p:txBody>
        </p:sp>
        <p:sp>
          <p:nvSpPr>
            <p:cNvPr id="15" name=""/>
            <p:cNvSpPr/>
            <p:nvPr/>
          </p:nvSpPr>
          <p:spPr>
            <a:xfrm rot="8791940">
              <a:off x="5155771" y="3257530"/>
              <a:ext cx="2952369" cy="165620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42c7f1"/>
            </a:solidFill>
          </p:spPr>
          <p:style>
            <a:lnRef idx="2">
              <a:schemeClr val="accent6">
                <a:shade val="2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</p:grpSp>
      <p:sp>
        <p:nvSpPr>
          <p:cNvPr id="2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2441" y="4071468"/>
            <a:ext cx="8833356" cy="2650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Tree</a:t>
            </a:r>
            <a:r>
              <a:rPr lang="ko-KR" altLang="en-US"/>
              <a:t>구조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7334" y="1830387"/>
            <a:ext cx="4752594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  <a:defRPr/>
            </a:pPr>
            <a:r>
              <a:rPr lang="en-US" altLang="en-US"/>
              <a:t>date=1947.5.8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save_game="Russia</a:t>
            </a:r>
            <a:r>
              <a:rPr lang="en-US" altLang="ko-KR"/>
              <a:t>.</a:t>
            </a:r>
            <a:r>
              <a:rPr lang="en-US" altLang="en-US"/>
              <a:t>eu4"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savegame_versions={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"1.18.1.0"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"1.18.2.0"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"1.18.3.0"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"1.18.4.0"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"1.19.1.0"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}</a:t>
            </a:r>
            <a:endParaRPr lang="en-US" altLang="en-US"/>
          </a:p>
        </p:txBody>
      </p:sp>
      <p:sp>
        <p:nvSpPr>
          <p:cNvPr id="51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  <p:pic>
        <p:nvPicPr>
          <p:cNvPr id="5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993709"/>
            <a:ext cx="4770175" cy="3811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Parallel Parsing</a:t>
            </a:r>
            <a:endParaRPr lang="en-US" altLang="ko-KR"/>
          </a:p>
        </p:txBody>
      </p:sp>
      <p:sp>
        <p:nvSpPr>
          <p:cNvPr id="4" name=""/>
          <p:cNvSpPr/>
          <p:nvPr/>
        </p:nvSpPr>
        <p:spPr>
          <a:xfrm>
            <a:off x="263271" y="2276856"/>
            <a:ext cx="1271397" cy="1152144"/>
          </a:xfrm>
          <a:prstGeom prst="rect">
            <a:avLst/>
          </a:prstGeom>
          <a:solidFill>
            <a:schemeClr val="lt1">
              <a:alpha val="77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3400" b="1">
                <a:solidFill>
                  <a:schemeClr val="tx1"/>
                </a:solidFill>
              </a:rPr>
              <a:t>Text</a:t>
            </a:r>
            <a:endParaRPr lang="en-US" altLang="ko-KR" sz="3400" b="1">
              <a:solidFill>
                <a:schemeClr val="tx1"/>
              </a:solidFill>
            </a:endParaRPr>
          </a:p>
        </p:txBody>
      </p:sp>
      <p:sp>
        <p:nvSpPr>
          <p:cNvPr id="5" name=""/>
          <p:cNvSpPr/>
          <p:nvPr/>
        </p:nvSpPr>
        <p:spPr>
          <a:xfrm>
            <a:off x="2088261" y="1484756"/>
            <a:ext cx="2448306" cy="5112639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2700" b="1"/>
              <a:t>Scanners</a:t>
            </a:r>
            <a:endParaRPr lang="en-US" altLang="ko-KR" sz="2700" b="1"/>
          </a:p>
        </p:txBody>
      </p:sp>
      <p:sp>
        <p:nvSpPr>
          <p:cNvPr id="6" name=""/>
          <p:cNvSpPr/>
          <p:nvPr/>
        </p:nvSpPr>
        <p:spPr>
          <a:xfrm>
            <a:off x="7104126" y="1484756"/>
            <a:ext cx="2448306" cy="5112639"/>
          </a:xfrm>
          <a:prstGeom prst="ellipse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700" b="1"/>
              <a:t>Parsers</a:t>
            </a:r>
            <a:endParaRPr lang="en-US" altLang="ko-KR" sz="2700" b="1"/>
          </a:p>
        </p:txBody>
      </p:sp>
      <p:sp>
        <p:nvSpPr>
          <p:cNvPr id="7" name=""/>
          <p:cNvSpPr/>
          <p:nvPr/>
        </p:nvSpPr>
        <p:spPr>
          <a:xfrm>
            <a:off x="0" y="3429000"/>
            <a:ext cx="2088261" cy="64808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9" name=""/>
          <p:cNvSpPr/>
          <p:nvPr/>
        </p:nvSpPr>
        <p:spPr>
          <a:xfrm>
            <a:off x="4619815" y="3559648"/>
            <a:ext cx="2484310" cy="64808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"/>
          <p:cNvSpPr/>
          <p:nvPr/>
        </p:nvSpPr>
        <p:spPr>
          <a:xfrm>
            <a:off x="4799838" y="2348865"/>
            <a:ext cx="2088261" cy="1152144"/>
          </a:xfrm>
          <a:prstGeom prst="rect">
            <a:avLst/>
          </a:prstGeom>
          <a:solidFill>
            <a:schemeClr val="lt1">
              <a:alpha val="77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rgbClr val="ff0000"/>
                </a:solidFill>
              </a:rPr>
              <a:t>Tokens</a:t>
            </a:r>
            <a:endParaRPr lang="en-US" altLang="ko-KR" sz="3400" b="1">
              <a:solidFill>
                <a:srgbClr val="ff0000"/>
              </a:solidFill>
            </a:endParaRPr>
          </a:p>
        </p:txBody>
      </p:sp>
      <p:sp>
        <p:nvSpPr>
          <p:cNvPr id="11" name=""/>
          <p:cNvSpPr/>
          <p:nvPr/>
        </p:nvSpPr>
        <p:spPr>
          <a:xfrm>
            <a:off x="9822465" y="2276856"/>
            <a:ext cx="2088261" cy="1152144"/>
          </a:xfrm>
          <a:prstGeom prst="rect">
            <a:avLst/>
          </a:prstGeom>
          <a:solidFill>
            <a:schemeClr val="lt1">
              <a:alpha val="77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rgbClr val="ff0000"/>
                </a:solidFill>
              </a:rPr>
              <a:t>Tree</a:t>
            </a:r>
            <a:endParaRPr lang="en-US" altLang="ko-KR" sz="3400" b="1">
              <a:solidFill>
                <a:srgbClr val="ff0000"/>
              </a:solidFill>
            </a:endParaRPr>
          </a:p>
        </p:txBody>
      </p:sp>
      <p:sp>
        <p:nvSpPr>
          <p:cNvPr id="12" name=""/>
          <p:cNvSpPr/>
          <p:nvPr/>
        </p:nvSpPr>
        <p:spPr>
          <a:xfrm>
            <a:off x="9624441" y="3645027"/>
            <a:ext cx="2484310" cy="64808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3" name=""/>
          <p:cNvSpPr/>
          <p:nvPr/>
        </p:nvSpPr>
        <p:spPr>
          <a:xfrm>
            <a:off x="2880360" y="1844802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4" name=""/>
          <p:cNvSpPr/>
          <p:nvPr/>
        </p:nvSpPr>
        <p:spPr>
          <a:xfrm>
            <a:off x="2880360" y="2852927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5" name=""/>
          <p:cNvSpPr/>
          <p:nvPr/>
        </p:nvSpPr>
        <p:spPr>
          <a:xfrm>
            <a:off x="2880360" y="4293108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6" name=""/>
          <p:cNvSpPr/>
          <p:nvPr/>
        </p:nvSpPr>
        <p:spPr>
          <a:xfrm>
            <a:off x="2880360" y="5373243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7" name=""/>
          <p:cNvSpPr/>
          <p:nvPr/>
        </p:nvSpPr>
        <p:spPr>
          <a:xfrm>
            <a:off x="7896225" y="1772793"/>
            <a:ext cx="864108" cy="864108"/>
          </a:xfrm>
          <a:prstGeom prst="ellipse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8" name=""/>
          <p:cNvSpPr/>
          <p:nvPr/>
        </p:nvSpPr>
        <p:spPr>
          <a:xfrm>
            <a:off x="7896225" y="2780919"/>
            <a:ext cx="864108" cy="864108"/>
          </a:xfrm>
          <a:prstGeom prst="ellipse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9" name=""/>
          <p:cNvSpPr/>
          <p:nvPr/>
        </p:nvSpPr>
        <p:spPr>
          <a:xfrm>
            <a:off x="7896225" y="4221099"/>
            <a:ext cx="864108" cy="864108"/>
          </a:xfrm>
          <a:prstGeom prst="ellipse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0" name=""/>
          <p:cNvSpPr/>
          <p:nvPr/>
        </p:nvSpPr>
        <p:spPr>
          <a:xfrm>
            <a:off x="7896225" y="5301234"/>
            <a:ext cx="864108" cy="864108"/>
          </a:xfrm>
          <a:prstGeom prst="ellipse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1" name=""/>
          <p:cNvCxnSpPr/>
          <p:nvPr/>
        </p:nvCxnSpPr>
        <p:spPr>
          <a:xfrm rot="5400000" flipH="1" flipV="1">
            <a:off x="1949862" y="2777272"/>
            <a:ext cx="1386703" cy="727382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"/>
          <p:cNvCxnSpPr>
            <a:endCxn id="14" idx="2"/>
          </p:cNvCxnSpPr>
          <p:nvPr/>
        </p:nvCxnSpPr>
        <p:spPr>
          <a:xfrm flipV="1">
            <a:off x="2279523" y="3284981"/>
            <a:ext cx="600837" cy="549334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"/>
          <p:cNvCxnSpPr>
            <a:endCxn id="15" idx="2"/>
          </p:cNvCxnSpPr>
          <p:nvPr/>
        </p:nvCxnSpPr>
        <p:spPr>
          <a:xfrm rot="16200000" flipH="1">
            <a:off x="2134518" y="3979320"/>
            <a:ext cx="890847" cy="600837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"/>
          <p:cNvCxnSpPr>
            <a:endCxn id="16" idx="2"/>
          </p:cNvCxnSpPr>
          <p:nvPr/>
        </p:nvCxnSpPr>
        <p:spPr>
          <a:xfrm rot="16200000" flipH="1">
            <a:off x="1594450" y="4519387"/>
            <a:ext cx="1970982" cy="600837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"/>
          <p:cNvCxnSpPr/>
          <p:nvPr/>
        </p:nvCxnSpPr>
        <p:spPr>
          <a:xfrm rot="5400000" flipH="1" flipV="1">
            <a:off x="6965728" y="2777271"/>
            <a:ext cx="1386703" cy="727382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"/>
          <p:cNvCxnSpPr/>
          <p:nvPr/>
        </p:nvCxnSpPr>
        <p:spPr>
          <a:xfrm flipV="1">
            <a:off x="7295388" y="3284981"/>
            <a:ext cx="600837" cy="549334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"/>
          <p:cNvCxnSpPr/>
          <p:nvPr/>
        </p:nvCxnSpPr>
        <p:spPr>
          <a:xfrm rot="16200000" flipH="1">
            <a:off x="7150383" y="3979319"/>
            <a:ext cx="890847" cy="600837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"/>
          <p:cNvCxnSpPr/>
          <p:nvPr/>
        </p:nvCxnSpPr>
        <p:spPr>
          <a:xfrm rot="16200000" flipH="1">
            <a:off x="6610316" y="4519387"/>
            <a:ext cx="1970982" cy="600837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"/>
          <p:cNvCxnSpPr/>
          <p:nvPr/>
        </p:nvCxnSpPr>
        <p:spPr>
          <a:xfrm flipV="1">
            <a:off x="3718560" y="4077080"/>
            <a:ext cx="818007" cy="576073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"/>
          <p:cNvCxnSpPr>
            <a:stCxn id="16" idx="6"/>
          </p:cNvCxnSpPr>
          <p:nvPr/>
        </p:nvCxnSpPr>
        <p:spPr>
          <a:xfrm rot="5400000" flipH="1" flipV="1">
            <a:off x="3276410" y="4545135"/>
            <a:ext cx="1728219" cy="792104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"/>
          <p:cNvCxnSpPr/>
          <p:nvPr/>
        </p:nvCxnSpPr>
        <p:spPr>
          <a:xfrm>
            <a:off x="3718560" y="3307617"/>
            <a:ext cx="818006" cy="733458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"/>
          <p:cNvCxnSpPr/>
          <p:nvPr/>
        </p:nvCxnSpPr>
        <p:spPr>
          <a:xfrm rot="16200000" flipH="1">
            <a:off x="3343786" y="2848291"/>
            <a:ext cx="1593459" cy="79210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"/>
          <p:cNvCxnSpPr/>
          <p:nvPr/>
        </p:nvCxnSpPr>
        <p:spPr>
          <a:xfrm flipV="1">
            <a:off x="8651177" y="4041075"/>
            <a:ext cx="818007" cy="576073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"/>
          <p:cNvCxnSpPr/>
          <p:nvPr/>
        </p:nvCxnSpPr>
        <p:spPr>
          <a:xfrm rot="5400000" flipH="1" flipV="1">
            <a:off x="8209027" y="4509129"/>
            <a:ext cx="1728219" cy="792104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"/>
          <p:cNvCxnSpPr>
            <a:endCxn id="6" idx="6"/>
          </p:cNvCxnSpPr>
          <p:nvPr/>
        </p:nvCxnSpPr>
        <p:spPr>
          <a:xfrm>
            <a:off x="8651176" y="3271611"/>
            <a:ext cx="901256" cy="769464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"/>
          <p:cNvCxnSpPr/>
          <p:nvPr/>
        </p:nvCxnSpPr>
        <p:spPr>
          <a:xfrm rot="16200000" flipH="1">
            <a:off x="8276403" y="2812289"/>
            <a:ext cx="1593462" cy="792099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  <p:sp>
        <p:nvSpPr>
          <p:cNvPr id="48" name=""/>
          <p:cNvSpPr/>
          <p:nvPr/>
        </p:nvSpPr>
        <p:spPr>
          <a:xfrm>
            <a:off x="6672072" y="1196721"/>
            <a:ext cx="3312413" cy="5400674"/>
          </a:xfrm>
          <a:prstGeom prst="rect">
            <a:avLst/>
          </a:prstGeom>
          <a:noFill/>
          <a:ln w="76200">
            <a:solidFill>
              <a:srgbClr val="ff0000"/>
            </a:solidFill>
            <a:headEnd w="med" len="med"/>
            <a:tailEnd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"/>
          <p:cNvSpPr/>
          <p:nvPr/>
        </p:nvSpPr>
        <p:spPr>
          <a:xfrm>
            <a:off x="8112252" y="2420874"/>
            <a:ext cx="720090" cy="792099"/>
          </a:xfrm>
          <a:prstGeom prst="ellipse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Automata</a:t>
            </a:r>
            <a:r>
              <a:rPr lang="ko-KR" altLang="en-US"/>
              <a:t> </a:t>
            </a:r>
            <a:r>
              <a:rPr lang="en-US" altLang="ko-KR"/>
              <a:t>0(1)*</a:t>
            </a: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263271" y="3429000"/>
            <a:ext cx="2448306" cy="72009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/>
          <p:nvPr/>
        </p:nvSpPr>
        <p:spPr>
          <a:xfrm>
            <a:off x="2927604" y="2816923"/>
            <a:ext cx="1800225" cy="1944243"/>
          </a:xfrm>
          <a:prstGeom prst="ellipse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"/>
          <p:cNvSpPr/>
          <p:nvPr/>
        </p:nvSpPr>
        <p:spPr>
          <a:xfrm>
            <a:off x="7608189" y="2816923"/>
            <a:ext cx="1800225" cy="1944243"/>
          </a:xfrm>
          <a:prstGeom prst="ellipse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7864412" y="2996946"/>
            <a:ext cx="1287779" cy="1539811"/>
          </a:xfrm>
          <a:prstGeom prst="ellipse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/>
          <p:nvPr/>
        </p:nvSpPr>
        <p:spPr>
          <a:xfrm>
            <a:off x="4871847" y="3429000"/>
            <a:ext cx="2448306" cy="72009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5807964" y="2780919"/>
            <a:ext cx="1296162" cy="77457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4500" b="1"/>
              <a:t>0</a:t>
            </a:r>
            <a:endParaRPr lang="en-US" altLang="ko-KR" sz="4500" b="1"/>
          </a:p>
        </p:txBody>
      </p:sp>
      <p:sp>
        <p:nvSpPr>
          <p:cNvPr id="1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  <p:sp>
        <p:nvSpPr>
          <p:cNvPr id="19" name=""/>
          <p:cNvSpPr txBox="1"/>
          <p:nvPr/>
        </p:nvSpPr>
        <p:spPr>
          <a:xfrm>
            <a:off x="8184263" y="1646301"/>
            <a:ext cx="1296162" cy="774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/>
              <a:t>1</a:t>
            </a:r>
            <a:endParaRPr lang="en-US" altLang="ko-KR" sz="4500" b="1"/>
          </a:p>
        </p:txBody>
      </p:sp>
      <p:cxnSp>
        <p:nvCxnSpPr>
          <p:cNvPr id="20" name=""/>
          <p:cNvCxnSpPr/>
          <p:nvPr/>
        </p:nvCxnSpPr>
        <p:spPr>
          <a:xfrm rot="16200000" flipH="1">
            <a:off x="8589313" y="2717911"/>
            <a:ext cx="270034" cy="216027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21" name=""/>
          <p:cNvCxnSpPr/>
          <p:nvPr/>
        </p:nvCxnSpPr>
        <p:spPr>
          <a:xfrm rot="5400000" flipH="1" flipV="1">
            <a:off x="8803244" y="2720006"/>
            <a:ext cx="270034" cy="21183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Parsing - Automata? (</a:t>
            </a:r>
            <a:r>
              <a:rPr lang="en-US" altLang="ko-KR" b="1"/>
              <a:t>Old </a:t>
            </a:r>
            <a:r>
              <a:rPr lang="en-US" altLang="ko-KR"/>
              <a:t>version)</a:t>
            </a:r>
            <a:endParaRPr lang="en-US" altLang="ko-KR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54855" y="3140962"/>
            <a:ext cx="7137144" cy="316839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  <p:sp>
        <p:nvSpPr>
          <p:cNvPr id="7" name=""/>
          <p:cNvSpPr/>
          <p:nvPr/>
        </p:nvSpPr>
        <p:spPr>
          <a:xfrm rot="2206591">
            <a:off x="4832659" y="3804830"/>
            <a:ext cx="444392" cy="45455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263271" y="1600200"/>
            <a:ext cx="10801350" cy="1612773"/>
          </a:xfrm>
        </p:spPr>
        <p:txBody>
          <a:bodyPr vert="horz" lIns="91440" tIns="45720" rIns="91440" bIns="45720">
            <a:normAutofit lnSpcReduction="10000"/>
          </a:bodyPr>
          <a:lstStyle/>
          <a:p>
            <a:pPr marL="0" indent="0">
              <a:buNone/>
              <a:defRPr/>
            </a:pPr>
            <a:r>
              <a:rPr lang="ko-KR" altLang="en-US"/>
              <a:t> </a:t>
            </a:r>
            <a:r>
              <a:rPr lang="en-US" altLang="ko-KR"/>
              <a:t>}</a:t>
            </a:r>
            <a:r>
              <a:rPr lang="ko-KR" altLang="en-US"/>
              <a:t> </a:t>
            </a:r>
            <a:r>
              <a:rPr lang="en-US" altLang="ko-KR"/>
              <a:t> =&gt;</a:t>
            </a:r>
            <a:r>
              <a:rPr lang="ko-KR" altLang="en-US"/>
              <a:t> </a:t>
            </a:r>
            <a:r>
              <a:rPr lang="en-US" altLang="ko-KR"/>
              <a:t>state</a:t>
            </a:r>
            <a:r>
              <a:rPr lang="ko-KR" altLang="en-US"/>
              <a:t>가  </a:t>
            </a:r>
            <a:r>
              <a:rPr lang="en-US" altLang="ko-KR"/>
              <a:t>0 or 4</a:t>
            </a: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 </a:t>
            </a:r>
            <a:r>
              <a:rPr lang="en-US" altLang="ko-KR">
                <a:solidFill>
                  <a:srgbClr val="ff0000"/>
                </a:solidFill>
              </a:rPr>
              <a:t>}</a:t>
            </a:r>
            <a:r>
              <a:rPr lang="ko-KR" altLang="en-US"/>
              <a:t> 기준으로 토큰을 나누면 내부 </a:t>
            </a:r>
            <a:r>
              <a:rPr lang="en-US" altLang="ko-KR"/>
              <a:t>state</a:t>
            </a:r>
            <a:r>
              <a:rPr lang="ko-KR" altLang="en-US"/>
              <a:t>를 쉽게 알 수 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9" name="내용 개체 틀 2"/>
          <p:cNvSpPr>
            <a:spLocks noGrp="1"/>
          </p:cNvSpPr>
          <p:nvPr/>
        </p:nvSpPr>
        <p:spPr>
          <a:xfrm>
            <a:off x="263271" y="2708910"/>
            <a:ext cx="5165346" cy="57172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342900" lvl="0" indent="-342900" algn="l" defTabSz="898643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 -&gt; A</a:t>
            </a:r>
            <a:endPara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lvl="0" indent="-342900" algn="l" defTabSz="898643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-&gt; var </a:t>
            </a:r>
            <a:r>
              <a:rPr xmlns:mc="http://schemas.openxmlformats.org/markup-compatibility/2006" xmlns:hp="http://schemas.haansoft.com/office/presentation/8.0" kumimoji="1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cs typeface="함초롬돋움"/>
              </a:rPr>
              <a:t>= </a:t>
            </a:r>
            <a:r>
              <a: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 A  |  </a:t>
            </a:r>
            <a:endPara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898643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 </a:t>
            </a:r>
            <a:r>
              <a:rPr xmlns:mc="http://schemas.openxmlformats.org/markup-compatibility/2006" xmlns:hp="http://schemas.haansoft.com/office/presentation/8.0" kumimoji="1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cs typeface="함초롬돋움"/>
              </a:rPr>
              <a:t>= {</a:t>
            </a:r>
            <a:r>
              <a: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xmlns:mc="http://schemas.openxmlformats.org/markup-compatibility/2006" xmlns:hp="http://schemas.haansoft.com/office/presentation/8.0" kumimoji="1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cs typeface="함초롬돋움"/>
              </a:rPr>
              <a:t>}</a:t>
            </a:r>
            <a:r>
              <a: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 |  </a:t>
            </a:r>
            <a:endPara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898643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cs typeface="함초롬돋움"/>
              </a:rPr>
              <a:t>  {</a:t>
            </a:r>
            <a:r>
              <a: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xmlns:mc="http://schemas.openxmlformats.org/markup-compatibility/2006" xmlns:hp="http://schemas.haansoft.com/office/presentation/8.0" kumimoji="1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cs typeface="함초롬돋움"/>
              </a:rPr>
              <a:t>}</a:t>
            </a:r>
            <a:r>
              <a: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 | </a:t>
            </a:r>
            <a:endPara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898643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 A  |</a:t>
            </a:r>
            <a:endPara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898643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xmlns:mc="http://schemas.openxmlformats.org/markup-compatibility/2006" xmlns:hp="http://schemas.haansoft.com/office/presentation/8.0" kumimoji="1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λ</a:t>
            </a:r>
            <a:endPara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58822" lvl="0" indent="-358822" algn="l" defTabSz="898643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ko-KR" sz="3200" b="0" i="0" u="none" strike="noStrike" kern="1200" cap="none" spc="0" normalizeH="0" baseline="0" mc:Ignorable="hp" hp:hslEmbossed="0">
                <a:solidFill>
                  <a:srgbClr val="000000">
                    <a:alpha val="100000"/>
                  </a:srgbClr>
                </a:solidFill>
                <a:cs typeface="함초롬돋움"/>
              </a:rPr>
              <a:t>var</a:t>
            </a:r>
            <a:r>
              <a: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  <a:solidFill>
                  <a:srgbClr val="000000">
                    <a:alpha val="100000"/>
                  </a:srgbClr>
                </a:solidFill>
                <a:latin typeface="+mn-lt"/>
                <a:ea typeface="+mn-ea"/>
                <a:cs typeface="+mn-cs"/>
              </a:rPr>
              <a:t>, </a:t>
            </a:r>
            <a:r>
              <a:rPr xmlns:mc="http://schemas.openxmlformats.org/markup-compatibility/2006" xmlns:hp="http://schemas.haansoft.com/office/presentation/8.0" kumimoji="1" lang="en-US" altLang="ko-KR" sz="3200" b="0" i="0" u="none" strike="noStrike" kern="1200" cap="none" spc="0" normalizeH="0" baseline="0" mc:Ignorable="hp" hp:hslEmbossed="0">
                <a:solidFill>
                  <a:srgbClr val="000000">
                    <a:alpha val="100000"/>
                  </a:srgbClr>
                </a:solidFill>
                <a:cs typeface="함초롬돋움"/>
              </a:rPr>
              <a:t>val</a:t>
            </a:r>
            <a:r>
              <a: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  <a:solidFill>
                  <a:srgbClr val="000000">
                    <a:alpha val="100000"/>
                  </a:srgbClr>
                </a:solidFill>
                <a:latin typeface="+mn-lt"/>
                <a:ea typeface="+mn-ea"/>
                <a:cs typeface="+mn-cs"/>
              </a:rPr>
              <a:t> : 문자열!</a:t>
            </a:r>
            <a:endPara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<a:solidFill>
                <a:srgbClr val="000000">
                  <a:alpha val="100000"/>
                </a:srgb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Paradox Game?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ko-KR" altLang="en-US"/>
              <a:t>여기서는 </a:t>
            </a:r>
            <a:r>
              <a:rPr lang="en-US" altLang="ko-KR">
                <a:solidFill>
                  <a:srgbClr val="ff0000"/>
                </a:solidFill>
              </a:rPr>
              <a:t>Paradox Interactive</a:t>
            </a:r>
            <a:r>
              <a:rPr lang="en-US" altLang="ko-KR"/>
              <a:t> </a:t>
            </a:r>
            <a:r>
              <a:rPr lang="ko-KR" altLang="en-US"/>
              <a:t>회사에서 </a:t>
            </a:r>
            <a:r>
              <a:rPr xmlns:mc="http://schemas.openxmlformats.org/markup-compatibility/2006" xmlns:hp="http://schemas.haansoft.com/office/presentation/8.0" kumimoji="0" lang="ko-KR" altLang="en-US" sz="3200" b="0" i="0" u="sng" strike="noStrike" kern="1200" cap="none" spc="0" normalizeH="0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클라우제비츠</a:t>
            </a:r>
            <a:r>
              <a:rPr xmlns:mc="http://schemas.openxmlformats.org/markup-compatibility/2006" xmlns:hp="http://schemas.haansoft.com/office/presentation/8.0" kumimoji="0" lang="en-US" altLang="ko-KR" sz="3200" b="0" i="0" u="sng" strike="noStrike" kern="1200" cap="none" spc="0" normalizeH="0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Times New Roman"/>
              </a:rPr>
              <a:t>(</a:t>
            </a:r>
            <a:r>
              <a:rPr xmlns:mc="http://schemas.openxmlformats.org/markup-compatibility/2006" xmlns:hp="http://schemas.haansoft.com/office/presentation/8.0" kumimoji="0" lang="en-US" altLang="ko-KR" sz="3200" b="0" i="0" u="sng" strike="noStrike" kern="1200" cap="none" spc="0" normalizeH="0" baseline="0" mc:Ignorable="hp" hp:hslEmbossed="0">
                <a:solidFill>
                  <a:srgbClr val="ff0000"/>
                </a:solidFill>
                <a:latin typeface="함초롬돋움"/>
                <a:ea typeface="함초롬돋움"/>
                <a:cs typeface="Times New Roman"/>
              </a:rPr>
              <a:t>clausewitz</a:t>
            </a:r>
            <a:r>
              <a:rPr xmlns:mc="http://schemas.openxmlformats.org/markup-compatibility/2006" xmlns:hp="http://schemas.haansoft.com/office/presentation/8.0" kumimoji="0" lang="en-US" altLang="ko-KR" sz="3200" b="0" i="0" u="sng" strike="noStrike" kern="1200" cap="none" spc="0" normalizeH="0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Times New Roman"/>
              </a:rPr>
              <a:t>), </a:t>
            </a:r>
            <a:r>
              <a:rPr xmlns:mc="http://schemas.openxmlformats.org/markup-compatibility/2006" xmlns:hp="http://schemas.haansoft.com/office/presentation/8.0" kumimoji="0" lang="en-US" altLang="ko-KR" sz="3200" b="0" i="0" u="sng" strike="noStrike" kern="1200" cap="none" spc="0" normalizeH="0" baseline="0" mc:Ignorable="hp" hp:hslEmbossed="0">
                <a:solidFill>
                  <a:srgbClr val="ff0000"/>
                </a:solidFill>
                <a:latin typeface="함초롬돋움"/>
                <a:ea typeface="함초롬돋움"/>
                <a:cs typeface="Times New Roman"/>
              </a:rPr>
              <a:t>jomini </a:t>
            </a:r>
            <a:r>
              <a:rPr lang="ko-KR" altLang="en-US" u="sng"/>
              <a:t>엔진</a:t>
            </a:r>
            <a:r>
              <a:rPr lang="ko-KR" altLang="en-US"/>
              <a:t>으로 </a:t>
            </a:r>
            <a:r>
              <a:rPr lang="ko-KR" altLang="en-US" b="1"/>
              <a:t>만든 게임</a:t>
            </a:r>
            <a:r>
              <a:rPr lang="ko-KR" altLang="en-US"/>
              <a:t>을 의미하며</a:t>
            </a:r>
            <a:r>
              <a:rPr lang="en-US" altLang="ko-KR"/>
              <a:t>,</a:t>
            </a:r>
            <a:endParaRPr lang="en-US" altLang="ko-KR"/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Paradox Parser</a:t>
            </a:r>
            <a:r>
              <a:rPr lang="ko-KR" altLang="en-US"/>
              <a:t>는 이러한 게임 엔진으로 만든 게임의 텍스트 파일의 주된 스타일을 파싱합니다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"/>
          <p:cNvSpPr/>
          <p:nvPr/>
        </p:nvSpPr>
        <p:spPr>
          <a:xfrm>
            <a:off x="6636067" y="2240852"/>
            <a:ext cx="720090" cy="792099"/>
          </a:xfrm>
          <a:prstGeom prst="ellipse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/>
              <a:t>Parsing - Automata (</a:t>
            </a:r>
            <a:r>
              <a:rPr lang="en-US" altLang="ko-KR" b="1"/>
              <a:t>New</a:t>
            </a:r>
            <a:r>
              <a:rPr lang="en-US" altLang="ko-KR"/>
              <a:t>, Simple version!)</a:t>
            </a:r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6096000" y="2636901"/>
            <a:ext cx="1800225" cy="1671446"/>
          </a:xfrm>
          <a:prstGeom prst="ellipse">
            <a:avLst/>
          </a:prstGeom>
          <a:ln w="57150">
            <a:solidFill>
              <a:schemeClr val="accent2">
                <a:shade val="20000"/>
              </a:schemeClr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7" name=""/>
          <p:cNvSpPr/>
          <p:nvPr/>
        </p:nvSpPr>
        <p:spPr>
          <a:xfrm>
            <a:off x="10092500" y="2645902"/>
            <a:ext cx="1728216" cy="1683211"/>
          </a:xfrm>
          <a:prstGeom prst="ellipse">
            <a:avLst/>
          </a:prstGeom>
          <a:ln w="57150">
            <a:solidFill>
              <a:schemeClr val="dk1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5" name=""/>
          <p:cNvSpPr/>
          <p:nvPr/>
        </p:nvSpPr>
        <p:spPr>
          <a:xfrm>
            <a:off x="8004239" y="2924937"/>
            <a:ext cx="1944243" cy="50406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6" name=""/>
          <p:cNvSpPr/>
          <p:nvPr/>
        </p:nvSpPr>
        <p:spPr>
          <a:xfrm rot="10838831">
            <a:off x="8001454" y="3800010"/>
            <a:ext cx="1944243" cy="50406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19" name=""/>
          <p:cNvCxnSpPr/>
          <p:nvPr/>
        </p:nvCxnSpPr>
        <p:spPr>
          <a:xfrm rot="16200000" flipH="1">
            <a:off x="7113128" y="2537889"/>
            <a:ext cx="270034" cy="216027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20" name=""/>
          <p:cNvCxnSpPr/>
          <p:nvPr/>
        </p:nvCxnSpPr>
        <p:spPr>
          <a:xfrm rot="5400000" flipH="1" flipV="1">
            <a:off x="7327059" y="2539984"/>
            <a:ext cx="270034" cy="21183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21" name=""/>
          <p:cNvSpPr txBox="1"/>
          <p:nvPr/>
        </p:nvSpPr>
        <p:spPr>
          <a:xfrm>
            <a:off x="6168009" y="1701166"/>
            <a:ext cx="2808351" cy="54482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3000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{ , } , val</a:t>
            </a:r>
            <a:endParaRPr xmlns:mc="http://schemas.openxmlformats.org/markup-compatibility/2006" xmlns:hp="http://schemas.haansoft.com/office/presentation/8.0" lang="en-US" altLang="ko-KR" sz="3000" mc:Ignorable="hp" hp:hslEmbossed="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8436292" y="2362581"/>
            <a:ext cx="1723706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3000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var =</a:t>
            </a:r>
            <a:endParaRPr xmlns:mc="http://schemas.openxmlformats.org/markup-compatibility/2006" xmlns:hp="http://schemas.haansoft.com/office/presentation/8.0" lang="en-US" altLang="ko-KR" sz="3000" mc:Ignorable="hp" hp:hslEmbossed="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8364284" y="4401122"/>
            <a:ext cx="2124266" cy="540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3000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{ , val</a:t>
            </a:r>
            <a:endParaRPr xmlns:mc="http://schemas.openxmlformats.org/markup-compatibility/2006" xmlns:hp="http://schemas.haansoft.com/office/presentation/8.0" lang="en-US" altLang="ko-KR" sz="3000" mc:Ignorable="hp" hp:hslEmbossed="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"/>
          <p:cNvSpPr/>
          <p:nvPr/>
        </p:nvSpPr>
        <p:spPr>
          <a:xfrm rot="2206591">
            <a:off x="4478608" y="2291834"/>
            <a:ext cx="1740233" cy="45455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5" name=""/>
          <p:cNvSpPr/>
          <p:nvPr/>
        </p:nvSpPr>
        <p:spPr>
          <a:xfrm>
            <a:off x="6603973" y="3150082"/>
            <a:ext cx="720091" cy="667729"/>
          </a:xfrm>
          <a:prstGeom prst="ellipse">
            <a:avLst/>
          </a:prstGeom>
          <a:ln w="38100">
            <a:solidFill>
              <a:schemeClr val="dk1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  <p:sp>
        <p:nvSpPr>
          <p:cNvPr id="29" name="내용 개체 틀 2"/>
          <p:cNvSpPr>
            <a:spLocks noGrp="1"/>
          </p:cNvSpPr>
          <p:nvPr/>
        </p:nvSpPr>
        <p:spPr>
          <a:xfrm>
            <a:off x="426590" y="1417638"/>
            <a:ext cx="5165346" cy="571728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342900" lvl="0" indent="-342900" algn="l" defTabSz="898643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 -&gt; A</a:t>
            </a:r>
            <a:endPara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lvl="0" indent="-342900" algn="l" defTabSz="898643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-&gt; var </a:t>
            </a:r>
            <a:r>
              <a:rPr xmlns:mc="http://schemas.openxmlformats.org/markup-compatibility/2006" xmlns:hp="http://schemas.haansoft.com/office/presentation/8.0" kumimoji="1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cs typeface="함초롬돋움"/>
              </a:rPr>
              <a:t>= B</a:t>
            </a:r>
            <a:r>
              <a: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  </a:t>
            </a:r>
            <a:endPara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898643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cs typeface="함초롬돋움"/>
              </a:rPr>
              <a:t>   {</a:t>
            </a:r>
            <a:r>
              <a: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| </a:t>
            </a:r>
            <a:endPara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898643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}</a:t>
            </a:r>
            <a:r>
              <a: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</a:t>
            </a:r>
            <a:endParaRPr xmlns:mc="http://schemas.openxmlformats.org/markup-compatibility/2006" xmlns:hp="http://schemas.haansoft.com/office/presentation/8.0" kumimoji="1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898643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val A  |</a:t>
            </a:r>
            <a:endPara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898643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λ</a:t>
            </a:r>
            <a:endPara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lvl="0" indent="-342900" algn="l" defTabSz="898643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 -&gt; val A | { A</a:t>
            </a:r>
            <a:endParaRPr xmlns:mc="http://schemas.openxmlformats.org/markup-compatibility/2006" xmlns:hp="http://schemas.haansoft.com/office/presentation/8.0" kumimoji="1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lvl="0" indent="-342900" algn="l" defTabSz="898643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58822" lvl="0" indent="-358822" algn="l" defTabSz="898643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ko-KR" sz="3200" b="0" i="0" u="none" strike="noStrike" kern="1200" cap="none" spc="0" normalizeH="0" baseline="0" mc:Ignorable="hp" hp:hslEmbossed="0">
                <a:solidFill>
                  <a:srgbClr val="000000">
                    <a:alpha val="100000"/>
                  </a:srgbClr>
                </a:solidFill>
                <a:cs typeface="함초롬돋움"/>
              </a:rPr>
              <a:t>var</a:t>
            </a:r>
            <a:r>
              <a: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  <a:solidFill>
                  <a:srgbClr val="000000">
                    <a:alpha val="100000"/>
                  </a:srgbClr>
                </a:solidFill>
                <a:latin typeface="+mn-lt"/>
                <a:ea typeface="+mn-ea"/>
                <a:cs typeface="+mn-cs"/>
              </a:rPr>
              <a:t>, </a:t>
            </a:r>
            <a:r>
              <a:rPr xmlns:mc="http://schemas.openxmlformats.org/markup-compatibility/2006" xmlns:hp="http://schemas.haansoft.com/office/presentation/8.0" kumimoji="1" lang="en-US" altLang="ko-KR" sz="3200" b="0" i="0" u="none" strike="noStrike" kern="1200" cap="none" spc="0" normalizeH="0" baseline="0" mc:Ignorable="hp" hp:hslEmbossed="0">
                <a:solidFill>
                  <a:srgbClr val="000000">
                    <a:alpha val="100000"/>
                  </a:srgbClr>
                </a:solidFill>
                <a:cs typeface="함초롬돋움"/>
              </a:rPr>
              <a:t>val</a:t>
            </a:r>
            <a:r>
              <a: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  <a:solidFill>
                  <a:srgbClr val="000000">
                    <a:alpha val="100000"/>
                  </a:srgbClr>
                </a:solidFill>
                <a:latin typeface="+mn-lt"/>
                <a:ea typeface="+mn-ea"/>
                <a:cs typeface="+mn-cs"/>
              </a:rPr>
              <a:t> : 문자열!</a:t>
            </a:r>
            <a:endParaRPr xmlns:mc="http://schemas.openxmlformats.org/markup-compatibility/2006" xmlns:hp="http://schemas.haansoft.com/office/presentation/8.0" kumimoji="1" lang="ko-KR" altLang="en-US" sz="3200" b="0" i="0" u="none" strike="noStrike" kern="1200" cap="none" spc="0" normalizeH="0" baseline="0" mc:Ignorable="hp" hp:hslEmbossed="0">
              <a:solidFill>
                <a:srgbClr val="000000">
                  <a:alpha val="100000"/>
                </a:srgb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Parallel Parsing</a:t>
            </a:r>
            <a:endParaRPr lang="en-US" altLang="ko-KR"/>
          </a:p>
        </p:txBody>
      </p:sp>
      <p:sp>
        <p:nvSpPr>
          <p:cNvPr id="4" name=""/>
          <p:cNvSpPr/>
          <p:nvPr/>
        </p:nvSpPr>
        <p:spPr>
          <a:xfrm>
            <a:off x="263271" y="2276856"/>
            <a:ext cx="1271397" cy="1152144"/>
          </a:xfrm>
          <a:prstGeom prst="rect">
            <a:avLst/>
          </a:prstGeom>
          <a:solidFill>
            <a:schemeClr val="lt1">
              <a:alpha val="77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3400" b="1">
                <a:solidFill>
                  <a:schemeClr val="tx1"/>
                </a:solidFill>
              </a:rPr>
              <a:t>Text</a:t>
            </a:r>
            <a:endParaRPr lang="en-US" altLang="ko-KR" sz="3400" b="1">
              <a:solidFill>
                <a:schemeClr val="tx1"/>
              </a:solidFill>
            </a:endParaRPr>
          </a:p>
        </p:txBody>
      </p:sp>
      <p:sp>
        <p:nvSpPr>
          <p:cNvPr id="5" name=""/>
          <p:cNvSpPr/>
          <p:nvPr/>
        </p:nvSpPr>
        <p:spPr>
          <a:xfrm>
            <a:off x="2088261" y="1484756"/>
            <a:ext cx="2448306" cy="5112639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2700" b="1"/>
              <a:t>Scanners</a:t>
            </a:r>
            <a:endParaRPr lang="en-US" altLang="ko-KR" sz="2700" b="1"/>
          </a:p>
        </p:txBody>
      </p:sp>
      <p:sp>
        <p:nvSpPr>
          <p:cNvPr id="6" name=""/>
          <p:cNvSpPr/>
          <p:nvPr/>
        </p:nvSpPr>
        <p:spPr>
          <a:xfrm>
            <a:off x="7104126" y="1484756"/>
            <a:ext cx="2448306" cy="5112639"/>
          </a:xfrm>
          <a:prstGeom prst="ellipse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700" b="1"/>
              <a:t>Parsers</a:t>
            </a:r>
            <a:endParaRPr lang="en-US" altLang="ko-KR" sz="2700" b="1"/>
          </a:p>
        </p:txBody>
      </p:sp>
      <p:sp>
        <p:nvSpPr>
          <p:cNvPr id="7" name=""/>
          <p:cNvSpPr/>
          <p:nvPr/>
        </p:nvSpPr>
        <p:spPr>
          <a:xfrm>
            <a:off x="0" y="3429000"/>
            <a:ext cx="2088261" cy="64808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9" name=""/>
          <p:cNvSpPr/>
          <p:nvPr/>
        </p:nvSpPr>
        <p:spPr>
          <a:xfrm>
            <a:off x="4619815" y="3559648"/>
            <a:ext cx="2484310" cy="64808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"/>
          <p:cNvSpPr/>
          <p:nvPr/>
        </p:nvSpPr>
        <p:spPr>
          <a:xfrm>
            <a:off x="4799838" y="2348865"/>
            <a:ext cx="2088261" cy="1152144"/>
          </a:xfrm>
          <a:prstGeom prst="rect">
            <a:avLst/>
          </a:prstGeom>
          <a:solidFill>
            <a:schemeClr val="lt1">
              <a:alpha val="77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rgbClr val="ff0000"/>
                </a:solidFill>
              </a:rPr>
              <a:t>Tokens</a:t>
            </a:r>
            <a:endParaRPr lang="en-US" altLang="ko-KR" sz="3400" b="1">
              <a:solidFill>
                <a:srgbClr val="ff0000"/>
              </a:solidFill>
            </a:endParaRPr>
          </a:p>
        </p:txBody>
      </p:sp>
      <p:sp>
        <p:nvSpPr>
          <p:cNvPr id="11" name=""/>
          <p:cNvSpPr/>
          <p:nvPr/>
        </p:nvSpPr>
        <p:spPr>
          <a:xfrm>
            <a:off x="9822465" y="2276856"/>
            <a:ext cx="2088261" cy="1152144"/>
          </a:xfrm>
          <a:prstGeom prst="rect">
            <a:avLst/>
          </a:prstGeom>
          <a:solidFill>
            <a:schemeClr val="lt1">
              <a:alpha val="77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rgbClr val="ff0000"/>
                </a:solidFill>
              </a:rPr>
              <a:t>Tree</a:t>
            </a:r>
            <a:endParaRPr lang="en-US" altLang="ko-KR" sz="3400" b="1">
              <a:solidFill>
                <a:srgbClr val="ff0000"/>
              </a:solidFill>
            </a:endParaRPr>
          </a:p>
        </p:txBody>
      </p:sp>
      <p:sp>
        <p:nvSpPr>
          <p:cNvPr id="12" name=""/>
          <p:cNvSpPr/>
          <p:nvPr/>
        </p:nvSpPr>
        <p:spPr>
          <a:xfrm>
            <a:off x="9624441" y="3645027"/>
            <a:ext cx="2484310" cy="64808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3" name=""/>
          <p:cNvSpPr/>
          <p:nvPr/>
        </p:nvSpPr>
        <p:spPr>
          <a:xfrm>
            <a:off x="2880360" y="1844802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4" name=""/>
          <p:cNvSpPr/>
          <p:nvPr/>
        </p:nvSpPr>
        <p:spPr>
          <a:xfrm>
            <a:off x="2880360" y="2852927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5" name=""/>
          <p:cNvSpPr/>
          <p:nvPr/>
        </p:nvSpPr>
        <p:spPr>
          <a:xfrm>
            <a:off x="2880360" y="4293108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6" name=""/>
          <p:cNvSpPr/>
          <p:nvPr/>
        </p:nvSpPr>
        <p:spPr>
          <a:xfrm>
            <a:off x="2880360" y="5373243"/>
            <a:ext cx="864108" cy="86410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7" name=""/>
          <p:cNvSpPr/>
          <p:nvPr/>
        </p:nvSpPr>
        <p:spPr>
          <a:xfrm>
            <a:off x="7896225" y="1772793"/>
            <a:ext cx="864108" cy="864108"/>
          </a:xfrm>
          <a:prstGeom prst="ellipse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8" name=""/>
          <p:cNvSpPr/>
          <p:nvPr/>
        </p:nvSpPr>
        <p:spPr>
          <a:xfrm>
            <a:off x="7896225" y="2780919"/>
            <a:ext cx="864108" cy="864108"/>
          </a:xfrm>
          <a:prstGeom prst="ellipse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9" name=""/>
          <p:cNvSpPr/>
          <p:nvPr/>
        </p:nvSpPr>
        <p:spPr>
          <a:xfrm>
            <a:off x="7896225" y="4221099"/>
            <a:ext cx="864108" cy="864108"/>
          </a:xfrm>
          <a:prstGeom prst="ellipse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0" name=""/>
          <p:cNvSpPr/>
          <p:nvPr/>
        </p:nvSpPr>
        <p:spPr>
          <a:xfrm>
            <a:off x="7896225" y="5301234"/>
            <a:ext cx="864108" cy="864108"/>
          </a:xfrm>
          <a:prstGeom prst="ellipse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1" name=""/>
          <p:cNvCxnSpPr/>
          <p:nvPr/>
        </p:nvCxnSpPr>
        <p:spPr>
          <a:xfrm rot="5400000" flipH="1" flipV="1">
            <a:off x="1949862" y="2777272"/>
            <a:ext cx="1386703" cy="727382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"/>
          <p:cNvCxnSpPr>
            <a:endCxn id="14" idx="2"/>
          </p:cNvCxnSpPr>
          <p:nvPr/>
        </p:nvCxnSpPr>
        <p:spPr>
          <a:xfrm flipV="1">
            <a:off x="2279523" y="3284981"/>
            <a:ext cx="600837" cy="549334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"/>
          <p:cNvCxnSpPr>
            <a:endCxn id="15" idx="2"/>
          </p:cNvCxnSpPr>
          <p:nvPr/>
        </p:nvCxnSpPr>
        <p:spPr>
          <a:xfrm rot="16200000" flipH="1">
            <a:off x="2134518" y="3979320"/>
            <a:ext cx="890847" cy="600837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"/>
          <p:cNvCxnSpPr>
            <a:endCxn id="16" idx="2"/>
          </p:cNvCxnSpPr>
          <p:nvPr/>
        </p:nvCxnSpPr>
        <p:spPr>
          <a:xfrm rot="16200000" flipH="1">
            <a:off x="1594450" y="4519387"/>
            <a:ext cx="1970982" cy="600837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"/>
          <p:cNvCxnSpPr/>
          <p:nvPr/>
        </p:nvCxnSpPr>
        <p:spPr>
          <a:xfrm rot="5400000" flipH="1" flipV="1">
            <a:off x="6965728" y="2777271"/>
            <a:ext cx="1386703" cy="727382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"/>
          <p:cNvCxnSpPr/>
          <p:nvPr/>
        </p:nvCxnSpPr>
        <p:spPr>
          <a:xfrm flipV="1">
            <a:off x="7295388" y="3284981"/>
            <a:ext cx="600837" cy="549334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"/>
          <p:cNvCxnSpPr/>
          <p:nvPr/>
        </p:nvCxnSpPr>
        <p:spPr>
          <a:xfrm rot="16200000" flipH="1">
            <a:off x="7150383" y="3979319"/>
            <a:ext cx="890847" cy="600837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"/>
          <p:cNvCxnSpPr/>
          <p:nvPr/>
        </p:nvCxnSpPr>
        <p:spPr>
          <a:xfrm rot="16200000" flipH="1">
            <a:off x="6610316" y="4519387"/>
            <a:ext cx="1970982" cy="600837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"/>
          <p:cNvCxnSpPr/>
          <p:nvPr/>
        </p:nvCxnSpPr>
        <p:spPr>
          <a:xfrm flipV="1">
            <a:off x="3718560" y="4077080"/>
            <a:ext cx="818007" cy="576073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"/>
          <p:cNvCxnSpPr>
            <a:stCxn id="16" idx="6"/>
          </p:cNvCxnSpPr>
          <p:nvPr/>
        </p:nvCxnSpPr>
        <p:spPr>
          <a:xfrm rot="5400000" flipH="1" flipV="1">
            <a:off x="3276410" y="4545135"/>
            <a:ext cx="1728219" cy="792104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"/>
          <p:cNvCxnSpPr/>
          <p:nvPr/>
        </p:nvCxnSpPr>
        <p:spPr>
          <a:xfrm>
            <a:off x="3718560" y="3307617"/>
            <a:ext cx="818006" cy="733458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"/>
          <p:cNvCxnSpPr/>
          <p:nvPr/>
        </p:nvCxnSpPr>
        <p:spPr>
          <a:xfrm rot="16200000" flipH="1">
            <a:off x="3343786" y="2848291"/>
            <a:ext cx="1593459" cy="79210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"/>
          <p:cNvCxnSpPr/>
          <p:nvPr/>
        </p:nvCxnSpPr>
        <p:spPr>
          <a:xfrm flipV="1">
            <a:off x="8651177" y="4041075"/>
            <a:ext cx="818007" cy="576073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"/>
          <p:cNvCxnSpPr/>
          <p:nvPr/>
        </p:nvCxnSpPr>
        <p:spPr>
          <a:xfrm rot="5400000" flipH="1" flipV="1">
            <a:off x="8209027" y="4509129"/>
            <a:ext cx="1728219" cy="792104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"/>
          <p:cNvCxnSpPr>
            <a:endCxn id="6" idx="6"/>
          </p:cNvCxnSpPr>
          <p:nvPr/>
        </p:nvCxnSpPr>
        <p:spPr>
          <a:xfrm>
            <a:off x="8651176" y="3271611"/>
            <a:ext cx="901256" cy="769464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"/>
          <p:cNvCxnSpPr/>
          <p:nvPr/>
        </p:nvCxnSpPr>
        <p:spPr>
          <a:xfrm rot="16200000" flipH="1">
            <a:off x="8276403" y="2812289"/>
            <a:ext cx="1593462" cy="792099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82</a:t>
            </a:fld>
            <a:endParaRPr lang="en-US" altLang="en-US"/>
          </a:p>
        </p:txBody>
      </p:sp>
      <p:sp>
        <p:nvSpPr>
          <p:cNvPr id="48" name=""/>
          <p:cNvSpPr/>
          <p:nvPr/>
        </p:nvSpPr>
        <p:spPr>
          <a:xfrm>
            <a:off x="6672072" y="1196721"/>
            <a:ext cx="3312413" cy="5400674"/>
          </a:xfrm>
          <a:prstGeom prst="rect">
            <a:avLst/>
          </a:prstGeom>
          <a:noFill/>
          <a:ln w="76200">
            <a:solidFill>
              <a:srgbClr val="ff0000"/>
            </a:solidFill>
            <a:headEnd w="med" len="med"/>
            <a:tailEnd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Parallel Parsing - Divide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Times New Roman"/>
              </a:rPr>
              <a:t>depth</a:t>
            </a: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Times New Roman"/>
              </a:rPr>
              <a:t>?</a:t>
            </a:r>
            <a:endPara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<a:solidFill>
                <a:srgbClr val="000000"/>
              </a:solidFill>
              <a:latin typeface="함초롬돋움"/>
              <a:ea typeface="함초롬돋움"/>
              <a:cs typeface="Times New Roman"/>
            </a:endParaRPr>
          </a:p>
          <a:p>
            <a:pPr marL="800100" lvl="2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Times New Roman"/>
              </a:rPr>
              <a:t> initial depth = 0;</a:t>
            </a:r>
            <a:endPara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<a:solidFill>
                <a:srgbClr val="000000"/>
              </a:solidFill>
              <a:latin typeface="함초롬돋움"/>
              <a:ea typeface="함초롬돋움"/>
              <a:cs typeface="Times New Roman"/>
            </a:endParaRPr>
          </a:p>
          <a:p>
            <a:pPr marL="0" indent="0">
              <a:buNone/>
              <a:defRPr/>
            </a:pPr>
            <a:r>
              <a:rPr lang="en-US" altLang="ko-KR" sz="3000"/>
              <a:t>	if meet </a:t>
            </a:r>
            <a:r>
              <a:rPr lang="en-US" altLang="ko-KR" sz="3000" b="1"/>
              <a:t>{</a:t>
            </a:r>
            <a:r>
              <a:rPr lang="en-US" altLang="ko-KR" sz="3000"/>
              <a:t> : depth++;  </a:t>
            </a:r>
            <a:endParaRPr lang="en-US" altLang="ko-KR" sz="3000"/>
          </a:p>
          <a:p>
            <a:pPr marL="0" indent="0">
              <a:buNone/>
              <a:defRPr/>
            </a:pPr>
            <a:r>
              <a:rPr lang="en-US" altLang="ko-KR" sz="3000"/>
              <a:t>        if meet </a:t>
            </a:r>
            <a:r>
              <a:rPr lang="en-US" altLang="ko-KR" sz="3000" b="1"/>
              <a:t>}</a:t>
            </a:r>
            <a:r>
              <a:rPr lang="en-US" altLang="ko-KR" sz="3000"/>
              <a:t> : depth--;</a:t>
            </a:r>
            <a:endParaRPr lang="en-US" altLang="ko-KR" sz="3000"/>
          </a:p>
          <a:p>
            <a:pPr>
              <a:defRPr/>
            </a:pPr>
            <a:r>
              <a:rPr lang="en-US" altLang="ko-KR" sz="3000"/>
              <a:t>A</a:t>
            </a:r>
            <a:r>
              <a:rPr lang="ko-KR" altLang="en-US" sz="3000"/>
              <a:t> </a:t>
            </a:r>
            <a:r>
              <a:rPr lang="en-US" altLang="ko-KR" sz="3000"/>
              <a:t>= { ~~~ </a:t>
            </a:r>
            <a:r>
              <a:rPr lang="en-US" altLang="ko-KR" sz="3000">
                <a:solidFill>
                  <a:srgbClr val="ff0000"/>
                </a:solidFill>
              </a:rPr>
              <a:t>} </a:t>
            </a:r>
            <a:r>
              <a:rPr lang="ko-KR" altLang="en-US" sz="3000">
                <a:solidFill>
                  <a:srgbClr val="ff0000"/>
                </a:solidFill>
              </a:rPr>
              <a:t> </a:t>
            </a:r>
            <a:r>
              <a:rPr lang="en-US" altLang="ko-KR" sz="3000"/>
              <a:t># here </a:t>
            </a:r>
            <a:r>
              <a:rPr lang="en-US" altLang="ko-KR" sz="3000">
                <a:solidFill>
                  <a:srgbClr val="ff0000"/>
                </a:solidFill>
              </a:rPr>
              <a:t>depth == 0</a:t>
            </a:r>
            <a:endParaRPr lang="en-US" altLang="ko-KR" sz="300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altLang="ko-KR" sz="3000"/>
              <a:t>    B</a:t>
            </a:r>
            <a:r>
              <a:rPr lang="ko-KR" altLang="en-US" sz="3000"/>
              <a:t> </a:t>
            </a:r>
            <a:r>
              <a:rPr lang="en-US" altLang="ko-KR" sz="3000"/>
              <a:t>= { ~~~ </a:t>
            </a:r>
            <a:r>
              <a:rPr lang="en-US" altLang="ko-KR" sz="3000">
                <a:solidFill>
                  <a:srgbClr val="ff0000"/>
                </a:solidFill>
              </a:rPr>
              <a:t>} </a:t>
            </a:r>
            <a:r>
              <a:rPr lang="en-US" altLang="ko-KR" sz="3000"/>
              <a:t># here </a:t>
            </a:r>
            <a:r>
              <a:rPr lang="en-US" altLang="ko-KR" sz="3000">
                <a:solidFill>
                  <a:srgbClr val="ff0000"/>
                </a:solidFill>
              </a:rPr>
              <a:t>depth == 0</a:t>
            </a:r>
            <a:endParaRPr lang="en-US" altLang="ko-KR" sz="300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altLang="ko-KR" sz="3000"/>
              <a:t>    C = {</a:t>
            </a:r>
            <a:r>
              <a:rPr lang="ko-KR" altLang="en-US" sz="3000"/>
              <a:t> </a:t>
            </a:r>
            <a:r>
              <a:rPr lang="en-US" altLang="ko-KR" sz="3000"/>
              <a:t>~~~</a:t>
            </a:r>
            <a:r>
              <a:rPr lang="ko-KR" altLang="en-US" sz="3000"/>
              <a:t> </a:t>
            </a:r>
            <a:r>
              <a:rPr lang="en-US" altLang="ko-KR" sz="3000">
                <a:solidFill>
                  <a:srgbClr val="ff0000"/>
                </a:solidFill>
              </a:rPr>
              <a:t>}</a:t>
            </a:r>
            <a:r>
              <a:rPr lang="ko-KR" altLang="en-US" sz="3000"/>
              <a:t> </a:t>
            </a:r>
            <a:r>
              <a:rPr lang="en-US" altLang="ko-KR" sz="3000"/>
              <a:t>#</a:t>
            </a:r>
            <a:r>
              <a:rPr lang="ko-KR" altLang="en-US" sz="3000"/>
              <a:t> </a:t>
            </a:r>
            <a:r>
              <a:rPr lang="en-US" altLang="ko-KR" sz="3000"/>
              <a:t>here </a:t>
            </a:r>
            <a:r>
              <a:rPr lang="en-US" altLang="ko-KR" sz="3000">
                <a:solidFill>
                  <a:srgbClr val="ff0000"/>
                </a:solidFill>
              </a:rPr>
              <a:t>depth == 0</a:t>
            </a:r>
            <a:r>
              <a:rPr lang="en-US" altLang="ko-KR" sz="3000"/>
              <a:t>    -&gt; cf) </a:t>
            </a:r>
            <a:r>
              <a:rPr lang="en-US" altLang="ko-KR" sz="3000" u="sng"/>
              <a:t>3 Files</a:t>
            </a:r>
            <a:endParaRPr lang="en-US" altLang="ko-KR" sz="3000" u="sng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Parallel Parsing - Divide, </a:t>
            </a:r>
            <a:r>
              <a:rPr lang="en-US" altLang="ko-KR" b="1"/>
              <a:t>Old </a:t>
            </a:r>
            <a:r>
              <a:rPr lang="en-US" altLang="ko-KR"/>
              <a:t>Version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altLang="ko-KR" sz="2800"/>
              <a:t>A = { </a:t>
            </a:r>
            <a:endParaRPr lang="en-US" altLang="ko-KR" sz="2800"/>
          </a:p>
          <a:p>
            <a:pPr marL="457200" lvl="1" indent="0">
              <a:buNone/>
              <a:defRPr/>
            </a:pPr>
            <a:r>
              <a:rPr lang="en-US" altLang="ko-KR"/>
              <a:t>	B = {</a:t>
            </a:r>
            <a:endParaRPr lang="en-US" altLang="ko-KR"/>
          </a:p>
          <a:p>
            <a:pPr marL="457200" lvl="1" indent="0">
              <a:buNone/>
              <a:defRPr/>
            </a:pPr>
            <a:r>
              <a:rPr lang="en-US" altLang="ko-KR"/>
              <a:t>	</a:t>
            </a:r>
            <a:r>
              <a:rPr lang="ko-KR" altLang="en-US"/>
              <a:t>	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2</a:t>
            </a:r>
            <a:r>
              <a:rPr lang="ko-KR" altLang="en-US"/>
              <a:t> </a:t>
            </a:r>
            <a:r>
              <a:rPr lang="en-US" altLang="ko-KR"/>
              <a:t>3</a:t>
            </a:r>
            <a:r>
              <a:rPr lang="ko-KR" altLang="en-US"/>
              <a:t> </a:t>
            </a:r>
            <a:endParaRPr lang="ko-KR" altLang="en-US"/>
          </a:p>
          <a:p>
            <a:pPr marL="457200" lvl="1" indent="0">
              <a:buNone/>
              <a:defRPr/>
            </a:pPr>
            <a:r>
              <a:rPr lang="en-US" altLang="ko-KR"/>
              <a:t>	</a:t>
            </a:r>
            <a:r>
              <a:rPr lang="en-US" altLang="ko-KR">
                <a:solidFill>
                  <a:srgbClr val="ff0000"/>
                </a:solidFill>
              </a:rPr>
              <a:t>} </a:t>
            </a:r>
            <a:r>
              <a:rPr lang="en-US" altLang="ko-KR"/>
              <a:t># divided here?</a:t>
            </a:r>
            <a:endParaRPr lang="en-US" altLang="ko-KR"/>
          </a:p>
          <a:p>
            <a:pPr marL="457200" lvl="1" indent="0">
              <a:buNone/>
              <a:defRPr/>
            </a:pPr>
            <a:r>
              <a:rPr lang="en-US" altLang="ko-KR"/>
              <a:t>	C = {</a:t>
            </a:r>
            <a:endParaRPr lang="en-US" altLang="ko-KR"/>
          </a:p>
          <a:p>
            <a:pPr marL="457200" lvl="1" indent="0">
              <a:buNone/>
              <a:defRPr/>
            </a:pPr>
            <a:r>
              <a:rPr lang="en-US" altLang="ko-KR"/>
              <a:t>		4 5 6 </a:t>
            </a:r>
            <a:endParaRPr lang="en-US" altLang="ko-KR"/>
          </a:p>
          <a:p>
            <a:pPr marL="457200" lvl="1" indent="0">
              <a:buNone/>
              <a:defRPr/>
            </a:pPr>
            <a:r>
              <a:rPr lang="en-US" altLang="ko-KR"/>
              <a:t>	</a:t>
            </a:r>
            <a:r>
              <a:rPr lang="en-US" altLang="ko-KR">
                <a:solidFill>
                  <a:srgbClr val="ff0000"/>
                </a:solidFill>
              </a:rPr>
              <a:t>}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/>
              <a:t>#</a:t>
            </a:r>
            <a:r>
              <a:rPr lang="ko-KR" altLang="en-US"/>
              <a:t> </a:t>
            </a:r>
            <a:r>
              <a:rPr lang="en-US" altLang="ko-KR"/>
              <a:t>divided here?</a:t>
            </a:r>
            <a:endParaRPr lang="en-US" altLang="ko-KR"/>
          </a:p>
          <a:p>
            <a:pPr marL="457200" lvl="1" indent="0">
              <a:buNone/>
              <a:defRPr/>
            </a:pPr>
            <a:r>
              <a:rPr lang="en-US" altLang="ko-KR">
                <a:solidFill>
                  <a:srgbClr val="ff0000"/>
                </a:solidFill>
              </a:rPr>
              <a:t>} </a:t>
            </a:r>
            <a:r>
              <a:rPr lang="en-US" altLang="ko-KR"/>
              <a:t># divided here?</a:t>
            </a:r>
            <a:endParaRPr lang="en-US" altLang="ko-KR"/>
          </a:p>
          <a:p>
            <a:pPr>
              <a:defRPr/>
            </a:pPr>
            <a:endParaRPr lang="en-US" altLang="ko-KR" sz="20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47082" y="1417638"/>
            <a:ext cx="7137144" cy="3168396"/>
          </a:xfrm>
          <a:prstGeom prst="rect">
            <a:avLst/>
          </a:prstGeom>
        </p:spPr>
      </p:pic>
      <p:sp>
        <p:nvSpPr>
          <p:cNvPr id="8" name=""/>
          <p:cNvSpPr/>
          <p:nvPr/>
        </p:nvSpPr>
        <p:spPr>
          <a:xfrm rot="2206591">
            <a:off x="4531641" y="2270891"/>
            <a:ext cx="444392" cy="45455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Parallel Parsing - Divide, </a:t>
            </a:r>
            <a:r>
              <a:rPr lang="en-US" altLang="ko-KR" b="1"/>
              <a:t>New </a:t>
            </a:r>
            <a:r>
              <a:rPr lang="en-US" altLang="ko-KR"/>
              <a:t>Version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600200"/>
            <a:ext cx="5054347" cy="478116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  <a:defRPr/>
            </a:pPr>
            <a:r>
              <a:rPr lang="en-US" altLang="en-US"/>
              <a:t>1935.1.1={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advisor={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	name="Fritjof Akeleye"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	type=</a:t>
            </a:r>
            <a:r>
              <a:rPr lang="en-US" altLang="en-US">
                <a:solidFill>
                  <a:srgbClr val="ff0000"/>
                </a:solidFill>
              </a:rPr>
              <a:t>naval_reformer</a:t>
            </a:r>
            <a:endParaRPr lang="en-US" altLang="en-US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altLang="en-US"/>
              <a:t>		skill=1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	location=1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	discount=</a:t>
            </a:r>
            <a:r>
              <a:rPr lang="en-US" altLang="en-US">
                <a:solidFill>
                  <a:srgbClr val="ff0000"/>
                </a:solidFill>
              </a:rPr>
              <a:t>no</a:t>
            </a:r>
            <a:endParaRPr lang="en-US" altLang="en-US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altLang="en-US"/>
              <a:t>		date=1935.1.1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	hire_date=1.1.1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	female=no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	</a:t>
            </a:r>
            <a:r>
              <a:rPr lang="en-US" altLang="en-US">
                <a:solidFill>
                  <a:srgbClr val="000000"/>
                </a:solidFill>
              </a:rPr>
              <a:t>id=</a:t>
            </a:r>
            <a:r>
              <a:rPr lang="en-US" altLang="en-US">
                <a:solidFill>
                  <a:srgbClr val="ff0000"/>
                </a:solidFill>
              </a:rPr>
              <a:t>{</a:t>
            </a:r>
            <a:endParaRPr lang="en-US" altLang="en-US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altLang="en-US"/>
              <a:t>			id=81577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		type=51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	}</a:t>
            </a:r>
            <a:endParaRPr lang="en-US" altLang="en-US"/>
          </a:p>
          <a:p>
            <a:pPr marL="0" indent="0">
              <a:buNone/>
              <a:defRPr/>
            </a:pPr>
            <a:r>
              <a:rPr lang="ko-KR" altLang="en-US"/>
              <a:t> 	</a:t>
            </a:r>
            <a:r>
              <a:rPr lang="en-US" altLang="ko-KR"/>
              <a:t>}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en-US"/>
              <a:t>}</a:t>
            </a:r>
            <a:endParaRPr lang="en-US" altLang="en-US"/>
          </a:p>
        </p:txBody>
      </p:sp>
      <p:cxnSp>
        <p:nvCxnSpPr>
          <p:cNvPr id="6" name=""/>
          <p:cNvCxnSpPr/>
          <p:nvPr/>
        </p:nvCxnSpPr>
        <p:spPr>
          <a:xfrm flipV="1">
            <a:off x="4018597" y="2229993"/>
            <a:ext cx="1274445" cy="766953"/>
          </a:xfrm>
          <a:prstGeom prst="line">
            <a:avLst/>
          </a:prstGeom>
          <a:ln w="57150">
            <a:solidFill>
              <a:schemeClr val="accent1"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"/>
          <p:cNvCxnSpPr/>
          <p:nvPr/>
        </p:nvCxnSpPr>
        <p:spPr>
          <a:xfrm flipV="1">
            <a:off x="3237356" y="3045523"/>
            <a:ext cx="1274445" cy="766953"/>
          </a:xfrm>
          <a:prstGeom prst="line">
            <a:avLst/>
          </a:prstGeom>
          <a:ln w="57150">
            <a:solidFill>
              <a:schemeClr val="accent1"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"/>
          <p:cNvCxnSpPr/>
          <p:nvPr/>
        </p:nvCxnSpPr>
        <p:spPr>
          <a:xfrm flipV="1">
            <a:off x="2106929" y="4246245"/>
            <a:ext cx="1274445" cy="766953"/>
          </a:xfrm>
          <a:prstGeom prst="line">
            <a:avLst/>
          </a:prstGeom>
          <a:ln w="57150">
            <a:solidFill>
              <a:schemeClr val="accent1"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  <p:sp>
        <p:nvSpPr>
          <p:cNvPr id="42" name=""/>
          <p:cNvSpPr/>
          <p:nvPr/>
        </p:nvSpPr>
        <p:spPr>
          <a:xfrm>
            <a:off x="6888098" y="2520506"/>
            <a:ext cx="720090" cy="792099"/>
          </a:xfrm>
          <a:prstGeom prst="ellipse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3" name=""/>
          <p:cNvSpPr/>
          <p:nvPr/>
        </p:nvSpPr>
        <p:spPr>
          <a:xfrm>
            <a:off x="6348031" y="2916555"/>
            <a:ext cx="1800225" cy="1671446"/>
          </a:xfrm>
          <a:prstGeom prst="ellipse">
            <a:avLst/>
          </a:prstGeom>
          <a:ln w="57150">
            <a:solidFill>
              <a:schemeClr val="accent2">
                <a:shade val="20000"/>
              </a:schemeClr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4" name=""/>
          <p:cNvSpPr/>
          <p:nvPr/>
        </p:nvSpPr>
        <p:spPr>
          <a:xfrm>
            <a:off x="10344531" y="2925556"/>
            <a:ext cx="1728216" cy="1683211"/>
          </a:xfrm>
          <a:prstGeom prst="ellipse">
            <a:avLst/>
          </a:prstGeom>
          <a:ln w="57150">
            <a:solidFill>
              <a:schemeClr val="dk1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5" name=""/>
          <p:cNvSpPr/>
          <p:nvPr/>
        </p:nvSpPr>
        <p:spPr>
          <a:xfrm>
            <a:off x="8256270" y="3204591"/>
            <a:ext cx="1944243" cy="50406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6" name=""/>
          <p:cNvSpPr/>
          <p:nvPr/>
        </p:nvSpPr>
        <p:spPr>
          <a:xfrm rot="10838831">
            <a:off x="8253485" y="4079664"/>
            <a:ext cx="1944243" cy="50406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47" name=""/>
          <p:cNvCxnSpPr/>
          <p:nvPr/>
        </p:nvCxnSpPr>
        <p:spPr>
          <a:xfrm rot="16200000" flipH="1">
            <a:off x="7365159" y="2817543"/>
            <a:ext cx="270034" cy="216027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48" name=""/>
          <p:cNvCxnSpPr/>
          <p:nvPr/>
        </p:nvCxnSpPr>
        <p:spPr>
          <a:xfrm rot="5400000" flipH="1" flipV="1">
            <a:off x="7579090" y="2819638"/>
            <a:ext cx="270034" cy="21183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49" name=""/>
          <p:cNvSpPr txBox="1"/>
          <p:nvPr/>
        </p:nvSpPr>
        <p:spPr>
          <a:xfrm>
            <a:off x="6384036" y="1980820"/>
            <a:ext cx="2808351" cy="548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3000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{ , } , val</a:t>
            </a:r>
            <a:endParaRPr xmlns:mc="http://schemas.openxmlformats.org/markup-compatibility/2006" xmlns:hp="http://schemas.haansoft.com/office/presentation/8.0" lang="en-US" altLang="ko-KR" sz="3000" mc:Ignorable="hp" hp:hslEmbossed="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0" name=""/>
          <p:cNvSpPr txBox="1"/>
          <p:nvPr/>
        </p:nvSpPr>
        <p:spPr>
          <a:xfrm>
            <a:off x="8688322" y="2642235"/>
            <a:ext cx="2736343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3000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var =</a:t>
            </a:r>
            <a:endParaRPr xmlns:mc="http://schemas.openxmlformats.org/markup-compatibility/2006" xmlns:hp="http://schemas.haansoft.com/office/presentation/8.0" lang="en-US" altLang="ko-KR" sz="3000" mc:Ignorable="hp" hp:hslEmbossed="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8616315" y="4680776"/>
            <a:ext cx="2124266" cy="548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3000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{ , val</a:t>
            </a:r>
            <a:endParaRPr xmlns:mc="http://schemas.openxmlformats.org/markup-compatibility/2006" xmlns:hp="http://schemas.haansoft.com/office/presentation/8.0" lang="en-US" altLang="ko-KR" sz="3000" mc:Ignorable="hp" hp:hslEmbossed="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2" name=""/>
          <p:cNvSpPr/>
          <p:nvPr/>
        </p:nvSpPr>
        <p:spPr>
          <a:xfrm rot="2206591">
            <a:off x="5571071" y="2850871"/>
            <a:ext cx="806926" cy="45455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3" name=""/>
          <p:cNvSpPr/>
          <p:nvPr/>
        </p:nvSpPr>
        <p:spPr>
          <a:xfrm>
            <a:off x="6856004" y="3429736"/>
            <a:ext cx="720091" cy="667729"/>
          </a:xfrm>
          <a:prstGeom prst="ellipse">
            <a:avLst/>
          </a:prstGeom>
          <a:ln w="38100">
            <a:solidFill>
              <a:schemeClr val="dk1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1" animBg="1"/>
      <p:bldP spid="8" grpId="2" animBg="1"/>
    </p:bldLst>
  </p:timing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Virt</a:t>
            </a:r>
            <a:r>
              <a:rPr xmlns:mc="http://schemas.openxmlformats.org/markup-compatibility/2006" xmlns:hp="http://schemas.haansoft.com/office/presentation/8.0" kumimoji="0" lang="en-US" altLang="ko-KR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Times New Roman"/>
              </a:rPr>
              <a:t>u</a:t>
            </a:r>
            <a:r>
              <a:rPr lang="en-US" altLang="ko-KR"/>
              <a:t>al Node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x y z }</a:t>
            </a:r>
            <a:endParaRPr lang="en-US" altLang="ko-KR"/>
          </a:p>
          <a:p>
            <a:pPr>
              <a:defRPr/>
            </a:pPr>
            <a:r>
              <a:rPr lang="en-US" altLang="ko-KR"/>
              <a:t>=&gt;  </a:t>
            </a:r>
            <a:r>
              <a:rPr lang="en-US" altLang="ko-KR">
                <a:solidFill>
                  <a:srgbClr val="ff0000"/>
                </a:solidFill>
              </a:rPr>
              <a:t># = { </a:t>
            </a:r>
            <a:r>
              <a:rPr lang="en-US" altLang="ko-KR"/>
              <a:t>x y z } 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"/>
          <p:cNvSpPr/>
          <p:nvPr/>
        </p:nvSpPr>
        <p:spPr>
          <a:xfrm>
            <a:off x="1415415" y="3068955"/>
            <a:ext cx="9758290" cy="3456432"/>
          </a:xfrm>
          <a:prstGeom prst="rect">
            <a:avLst/>
          </a:prstGeom>
          <a:ln w="57150">
            <a:solidFill>
              <a:schemeClr val="accent4">
                <a:shade val="20000"/>
              </a:schemeClr>
            </a:solidFill>
          </a:ln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</p:txBody>
      </p:sp>
      <p:sp>
        <p:nvSpPr>
          <p:cNvPr id="5" name=""/>
          <p:cNvSpPr/>
          <p:nvPr/>
        </p:nvSpPr>
        <p:spPr>
          <a:xfrm>
            <a:off x="1415415" y="3068955"/>
            <a:ext cx="2376296" cy="1306394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rgbClr val="0000ff"/>
                </a:solidFill>
              </a:rPr>
              <a:t>#</a:t>
            </a:r>
            <a:endParaRPr lang="en-US" altLang="ko-KR" sz="3400" b="1">
              <a:solidFill>
                <a:srgbClr val="0000ff"/>
              </a:solidFill>
            </a:endParaRPr>
          </a:p>
        </p:txBody>
      </p:sp>
      <p:sp>
        <p:nvSpPr>
          <p:cNvPr id="15" name=""/>
          <p:cNvSpPr/>
          <p:nvPr/>
        </p:nvSpPr>
        <p:spPr>
          <a:xfrm>
            <a:off x="6294560" y="4015991"/>
            <a:ext cx="1944243" cy="146733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/>
          <p:nvPr/>
        </p:nvSpPr>
        <p:spPr>
          <a:xfrm>
            <a:off x="6545520" y="4240242"/>
            <a:ext cx="1442322" cy="454946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/>
              <a:t>empty</a:t>
            </a:r>
            <a:endParaRPr lang="en-US" altLang="ko-KR" sz="3400" b="1"/>
          </a:p>
        </p:txBody>
      </p:sp>
      <p:sp>
        <p:nvSpPr>
          <p:cNvPr id="17" name=""/>
          <p:cNvSpPr/>
          <p:nvPr/>
        </p:nvSpPr>
        <p:spPr>
          <a:xfrm rot="10680657" flipV="1">
            <a:off x="6425340" y="4826211"/>
            <a:ext cx="1682683" cy="533512"/>
          </a:xfrm>
          <a:prstGeom prst="rect">
            <a:avLst/>
          </a:prstGeom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/>
              <a:t>y</a:t>
            </a:r>
            <a:endParaRPr lang="en-US" altLang="ko-KR" sz="3400"/>
          </a:p>
        </p:txBody>
      </p:sp>
      <p:sp>
        <p:nvSpPr>
          <p:cNvPr id="18" name=""/>
          <p:cNvSpPr/>
          <p:nvPr/>
        </p:nvSpPr>
        <p:spPr>
          <a:xfrm>
            <a:off x="8738344" y="4015991"/>
            <a:ext cx="1944243" cy="146733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/>
          <p:nvPr/>
        </p:nvSpPr>
        <p:spPr>
          <a:xfrm>
            <a:off x="8989304" y="4240241"/>
            <a:ext cx="1442322" cy="454946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/>
              <a:t>empty</a:t>
            </a:r>
            <a:endParaRPr lang="en-US" altLang="ko-KR" sz="3400" b="1"/>
          </a:p>
        </p:txBody>
      </p:sp>
      <p:sp>
        <p:nvSpPr>
          <p:cNvPr id="20" name=""/>
          <p:cNvSpPr/>
          <p:nvPr/>
        </p:nvSpPr>
        <p:spPr>
          <a:xfrm rot="10680657" flipV="1">
            <a:off x="8869124" y="4755590"/>
            <a:ext cx="1682683" cy="533512"/>
          </a:xfrm>
          <a:prstGeom prst="rect">
            <a:avLst/>
          </a:prstGeom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/>
              <a:t>z</a:t>
            </a:r>
            <a:endParaRPr lang="en-US" altLang="ko-KR" sz="3400"/>
          </a:p>
        </p:txBody>
      </p:sp>
      <p:sp>
        <p:nvSpPr>
          <p:cNvPr id="21" name=""/>
          <p:cNvSpPr/>
          <p:nvPr/>
        </p:nvSpPr>
        <p:spPr>
          <a:xfrm>
            <a:off x="4007739" y="3961522"/>
            <a:ext cx="1944243" cy="146733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/>
          <p:nvPr/>
        </p:nvSpPr>
        <p:spPr>
          <a:xfrm>
            <a:off x="4258699" y="4185772"/>
            <a:ext cx="1442322" cy="454946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/>
              <a:t>empty</a:t>
            </a:r>
            <a:endParaRPr lang="en-US" altLang="ko-KR" sz="3400" b="1"/>
          </a:p>
        </p:txBody>
      </p:sp>
      <p:sp>
        <p:nvSpPr>
          <p:cNvPr id="23" name=""/>
          <p:cNvSpPr/>
          <p:nvPr/>
        </p:nvSpPr>
        <p:spPr>
          <a:xfrm rot="10680657" flipV="1">
            <a:off x="4138519" y="4778697"/>
            <a:ext cx="1682683" cy="533512"/>
          </a:xfrm>
          <a:prstGeom prst="rect">
            <a:avLst/>
          </a:prstGeom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/>
              <a:t>x</a:t>
            </a:r>
            <a:endParaRPr lang="en-US" altLang="ko-KR" sz="3400"/>
          </a:p>
        </p:txBody>
      </p:sp>
      <p:sp>
        <p:nvSpPr>
          <p:cNvPr id="2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Virt</a:t>
            </a:r>
            <a:r>
              <a:rPr xmlns:mc="http://schemas.openxmlformats.org/markup-compatibility/2006" xmlns:hp="http://schemas.haansoft.com/office/presentation/8.0" kumimoji="0" lang="en-US" altLang="ko-KR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Times New Roman"/>
              </a:rPr>
              <a:t>u</a:t>
            </a:r>
            <a:r>
              <a:rPr lang="en-US" altLang="ko-KR"/>
              <a:t>al Node</a:t>
            </a:r>
            <a:r>
              <a:rPr lang="ko-KR" altLang="en-US"/>
              <a:t>의 특성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#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=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{</a:t>
            </a:r>
            <a:r>
              <a:rPr lang="en-US" altLang="ko-KR"/>
              <a:t>} </a:t>
            </a:r>
            <a:r>
              <a:rPr lang="en-US" altLang="ko-KR">
                <a:solidFill>
                  <a:srgbClr val="ff0000"/>
                </a:solidFill>
              </a:rPr>
              <a:t># = {</a:t>
            </a:r>
            <a:r>
              <a:rPr lang="en-US" altLang="ko-KR"/>
              <a:t>}   : does not exist!</a:t>
            </a:r>
            <a:endParaRPr lang="en-US" altLang="ko-KR"/>
          </a:p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# = {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#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=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{ # = {</a:t>
            </a:r>
            <a:r>
              <a:rPr lang="ko-KR" altLang="en-US"/>
              <a:t> </a:t>
            </a:r>
            <a:r>
              <a:rPr lang="en-US" altLang="ko-KR"/>
              <a:t>} }</a:t>
            </a:r>
            <a:r>
              <a:rPr lang="ko-KR" altLang="en-US"/>
              <a:t> </a:t>
            </a:r>
            <a:r>
              <a:rPr lang="en-US" altLang="ko-KR"/>
              <a:t>}</a:t>
            </a:r>
            <a:r>
              <a:rPr lang="ko-KR" altLang="en-US"/>
              <a:t> </a:t>
            </a: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Virt</a:t>
            </a:r>
            <a:r>
              <a:rPr xmlns:mc="http://schemas.openxmlformats.org/markup-compatibility/2006" xmlns:hp="http://schemas.haansoft.com/office/presentation/8.0" kumimoji="0" lang="en-US" altLang="ko-KR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Times New Roman"/>
              </a:rPr>
              <a:t>u</a:t>
            </a:r>
            <a:r>
              <a:rPr lang="en-US" altLang="ko-KR"/>
              <a:t>al Node</a:t>
            </a:r>
            <a:r>
              <a:rPr lang="ko-KR" altLang="en-US"/>
              <a:t>의 특성</a:t>
            </a: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9" name=""/>
          <p:cNvSpPr/>
          <p:nvPr/>
        </p:nvSpPr>
        <p:spPr>
          <a:xfrm>
            <a:off x="1271397" y="3068955"/>
            <a:ext cx="9758290" cy="3456432"/>
          </a:xfrm>
          <a:prstGeom prst="rect">
            <a:avLst/>
          </a:prstGeom>
          <a:ln w="57150">
            <a:solidFill>
              <a:schemeClr val="accent4">
                <a:shade val="20000"/>
              </a:schemeClr>
            </a:solidFill>
          </a:ln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</p:txBody>
      </p:sp>
      <p:sp>
        <p:nvSpPr>
          <p:cNvPr id="10" name=""/>
          <p:cNvSpPr/>
          <p:nvPr/>
        </p:nvSpPr>
        <p:spPr>
          <a:xfrm>
            <a:off x="1271397" y="3068955"/>
            <a:ext cx="2376296" cy="1306394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rgbClr val="0000ff"/>
                </a:solidFill>
              </a:rPr>
              <a:t>#</a:t>
            </a:r>
            <a:endParaRPr lang="en-US" altLang="ko-KR" sz="3400" b="1">
              <a:solidFill>
                <a:srgbClr val="0000ff"/>
              </a:solidFill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609599" y="1600200"/>
            <a:ext cx="10815067" cy="1540764"/>
          </a:xfrm>
        </p:spPr>
        <p:txBody>
          <a:bodyPr vert="horz" lIns="91440" tIns="45720" rIns="91440" bIns="45720">
            <a:norm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input  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}</a:t>
            </a:r>
            <a:endParaRPr lang="en-US" altLang="ko-KR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result         </a:t>
            </a:r>
            <a:r>
              <a:rPr lang="en-US" altLang="ko-KR">
                <a:solidFill>
                  <a:srgbClr val="ff0000"/>
                </a:solidFill>
              </a:rPr>
              <a:t># = {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}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Virt</a:t>
            </a:r>
            <a:r>
              <a:rPr xmlns:mc="http://schemas.openxmlformats.org/markup-compatibility/2006" xmlns:hp="http://schemas.haansoft.com/office/presentation/8.0" kumimoji="0" lang="en-US" altLang="ko-KR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Times New Roman"/>
              </a:rPr>
              <a:t>u</a:t>
            </a:r>
            <a:r>
              <a:rPr lang="en-US" altLang="ko-KR"/>
              <a:t>al Node</a:t>
            </a:r>
            <a:r>
              <a:rPr lang="ko-KR" altLang="en-US"/>
              <a:t>의 특성</a:t>
            </a: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9" name=""/>
          <p:cNvSpPr/>
          <p:nvPr/>
        </p:nvSpPr>
        <p:spPr>
          <a:xfrm>
            <a:off x="1055370" y="3140964"/>
            <a:ext cx="6480810" cy="2160270"/>
          </a:xfrm>
          <a:prstGeom prst="rect">
            <a:avLst/>
          </a:prstGeom>
          <a:ln w="57150">
            <a:solidFill>
              <a:schemeClr val="accent4">
                <a:shade val="20000"/>
              </a:schemeClr>
            </a:solidFill>
          </a:ln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</p:txBody>
      </p:sp>
      <p:sp>
        <p:nvSpPr>
          <p:cNvPr id="10" name=""/>
          <p:cNvSpPr/>
          <p:nvPr/>
        </p:nvSpPr>
        <p:spPr>
          <a:xfrm>
            <a:off x="1055370" y="3140964"/>
            <a:ext cx="2376296" cy="1306394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rgbClr val="0000ff"/>
                </a:solidFill>
              </a:rPr>
              <a:t>#</a:t>
            </a:r>
            <a:endParaRPr lang="en-US" altLang="ko-KR" sz="3400" b="1">
              <a:solidFill>
                <a:srgbClr val="0000ff"/>
              </a:solidFill>
            </a:endParaRPr>
          </a:p>
        </p:txBody>
      </p:sp>
      <p:sp>
        <p:nvSpPr>
          <p:cNvPr id="11" name=""/>
          <p:cNvSpPr/>
          <p:nvPr/>
        </p:nvSpPr>
        <p:spPr>
          <a:xfrm>
            <a:off x="8040243" y="3271633"/>
            <a:ext cx="3384423" cy="1494689"/>
          </a:xfrm>
          <a:prstGeom prst="rect">
            <a:avLst/>
          </a:prstGeom>
          <a:ln w="57150">
            <a:solidFill>
              <a:schemeClr val="accent4">
                <a:shade val="20000"/>
              </a:schemeClr>
            </a:solidFill>
          </a:ln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</p:txBody>
      </p:sp>
      <p:sp>
        <p:nvSpPr>
          <p:cNvPr id="12" name=""/>
          <p:cNvSpPr/>
          <p:nvPr/>
        </p:nvSpPr>
        <p:spPr>
          <a:xfrm>
            <a:off x="8040243" y="3271633"/>
            <a:ext cx="2543395" cy="1045055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chemeClr val="tx1"/>
                </a:solidFill>
              </a:rPr>
              <a:t>empty str</a:t>
            </a:r>
            <a:endParaRPr lang="en-US" altLang="ko-KR" sz="3400" b="1">
              <a:solidFill>
                <a:schemeClr val="tx1"/>
              </a:solidFill>
            </a:endParaRPr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609599" y="1600200"/>
            <a:ext cx="10972798" cy="1252728"/>
          </a:xfrm>
        </p:spPr>
        <p:txBody>
          <a:bodyPr vert="horz" lIns="91440" tIns="45720" rIns="91440" bIns="45720">
            <a:normAutofit lnSpcReduction="10000"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input 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}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{</a:t>
            </a:r>
            <a:endParaRPr lang="en-US" altLang="ko-KR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result        </a:t>
            </a:r>
            <a:r>
              <a:rPr lang="en-US" altLang="ko-KR">
                <a:solidFill>
                  <a:srgbClr val="ff0000"/>
                </a:solidFill>
              </a:rPr>
              <a:t># = {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}  {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rgbClr val="008000"/>
                </a:solidFill>
              </a:rPr>
              <a:t>}</a:t>
            </a:r>
            <a:endParaRPr lang="en-US" altLang="ko-KR">
              <a:solidFill>
                <a:srgbClr val="008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Virt</a:t>
            </a:r>
            <a:r>
              <a:rPr xmlns:mc="http://schemas.openxmlformats.org/markup-compatibility/2006" xmlns:hp="http://schemas.haansoft.com/office/presentation/8.0" kumimoji="0" lang="en-US" altLang="ko-KR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Times New Roman"/>
              </a:rPr>
              <a:t>u</a:t>
            </a:r>
            <a:r>
              <a:rPr lang="en-US" altLang="ko-KR"/>
              <a:t>al Node</a:t>
            </a:r>
            <a:r>
              <a:rPr lang="ko-KR" altLang="en-US"/>
              <a:t>의 특성</a:t>
            </a: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9" name=""/>
          <p:cNvSpPr/>
          <p:nvPr/>
        </p:nvSpPr>
        <p:spPr>
          <a:xfrm>
            <a:off x="1199388" y="3212973"/>
            <a:ext cx="6408801" cy="2304288"/>
          </a:xfrm>
          <a:prstGeom prst="rect">
            <a:avLst/>
          </a:prstGeom>
          <a:ln w="57150">
            <a:solidFill>
              <a:schemeClr val="accent4">
                <a:shade val="20000"/>
              </a:schemeClr>
            </a:solidFill>
          </a:ln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</p:txBody>
      </p:sp>
      <p:sp>
        <p:nvSpPr>
          <p:cNvPr id="10" name=""/>
          <p:cNvSpPr/>
          <p:nvPr/>
        </p:nvSpPr>
        <p:spPr>
          <a:xfrm>
            <a:off x="1199388" y="3212973"/>
            <a:ext cx="2376296" cy="1306394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rgbClr val="0000ff"/>
                </a:solidFill>
              </a:rPr>
              <a:t>#</a:t>
            </a:r>
            <a:endParaRPr lang="en-US" altLang="ko-KR" sz="3400" b="1">
              <a:solidFill>
                <a:srgbClr val="0000ff"/>
              </a:solidFill>
            </a:endParaRPr>
          </a:p>
        </p:txBody>
      </p:sp>
      <p:sp>
        <p:nvSpPr>
          <p:cNvPr id="11" name=""/>
          <p:cNvSpPr/>
          <p:nvPr/>
        </p:nvSpPr>
        <p:spPr>
          <a:xfrm>
            <a:off x="8197975" y="3429000"/>
            <a:ext cx="3384423" cy="1494689"/>
          </a:xfrm>
          <a:prstGeom prst="rect">
            <a:avLst/>
          </a:prstGeom>
          <a:ln w="57150">
            <a:solidFill>
              <a:schemeClr val="accent4">
                <a:shade val="20000"/>
              </a:schemeClr>
            </a:solidFill>
          </a:ln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</p:txBody>
      </p:sp>
      <p:sp>
        <p:nvSpPr>
          <p:cNvPr id="12" name=""/>
          <p:cNvSpPr/>
          <p:nvPr/>
        </p:nvSpPr>
        <p:spPr>
          <a:xfrm>
            <a:off x="8197976" y="3456812"/>
            <a:ext cx="2543395" cy="1045055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chemeClr val="tx1"/>
                </a:solidFill>
              </a:rPr>
              <a:t>empty str</a:t>
            </a:r>
            <a:endParaRPr lang="en-US" altLang="ko-KR" sz="3400" b="1">
              <a:solidFill>
                <a:schemeClr val="tx1"/>
              </a:solidFill>
            </a:endParaRPr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609599" y="1600200"/>
            <a:ext cx="10972798" cy="1252728"/>
          </a:xfrm>
        </p:spPr>
        <p:txBody>
          <a:bodyPr vert="horz" lIns="91440" tIns="45720" rIns="91440" bIns="45720">
            <a:normAutofit lnSpcReduction="10000"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input 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}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{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}</a:t>
            </a:r>
            <a:endParaRPr lang="en-US" altLang="ko-KR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result         </a:t>
            </a:r>
            <a:r>
              <a:rPr lang="en-US" altLang="ko-KR">
                <a:solidFill>
                  <a:srgbClr val="ff0000"/>
                </a:solidFill>
              </a:rPr>
              <a:t># = {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}  {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dk1"/>
                </a:solidFill>
              </a:rPr>
              <a:t>}</a:t>
            </a:r>
            <a:endParaRPr lang="en-US" altLang="ko-KR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Jomini Engine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1556766"/>
            <a:ext cx="10972798" cy="4937760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"/>
          <p:cNvSpPr/>
          <p:nvPr/>
        </p:nvSpPr>
        <p:spPr>
          <a:xfrm>
            <a:off x="832346" y="2996946"/>
            <a:ext cx="7495933" cy="3235985"/>
          </a:xfrm>
          <a:prstGeom prst="rect">
            <a:avLst/>
          </a:prstGeom>
          <a:ln w="76200">
            <a:solidFill>
              <a:srgbClr val="008000"/>
            </a:solidFill>
            <a:headEnd w="med" len="med"/>
            <a:tailEnd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2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</p:txBody>
      </p:sp>
      <p:sp>
        <p:nvSpPr>
          <p:cNvPr id="14" name=""/>
          <p:cNvSpPr/>
          <p:nvPr/>
        </p:nvSpPr>
        <p:spPr>
          <a:xfrm>
            <a:off x="832346" y="2996946"/>
            <a:ext cx="2333900" cy="1223073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rgbClr val="0000ff"/>
                </a:solidFill>
              </a:rPr>
              <a:t>#</a:t>
            </a:r>
            <a:endParaRPr lang="en-US" altLang="ko-KR" sz="3400" b="1">
              <a:solidFill>
                <a:srgbClr val="0000ff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Virtual Node</a:t>
            </a:r>
            <a:r>
              <a:rPr lang="ko-KR" altLang="en-US"/>
              <a:t>의 특성</a:t>
            </a: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9" name=""/>
          <p:cNvSpPr/>
          <p:nvPr/>
        </p:nvSpPr>
        <p:spPr>
          <a:xfrm>
            <a:off x="3647694" y="3190806"/>
            <a:ext cx="3857282" cy="1424132"/>
          </a:xfrm>
          <a:prstGeom prst="rect">
            <a:avLst/>
          </a:prstGeom>
          <a:ln w="57150">
            <a:solidFill>
              <a:schemeClr val="accent4">
                <a:shade val="20000"/>
              </a:schemeClr>
            </a:solidFill>
          </a:ln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</p:txBody>
      </p:sp>
      <p:sp>
        <p:nvSpPr>
          <p:cNvPr id="10" name=""/>
          <p:cNvSpPr/>
          <p:nvPr/>
        </p:nvSpPr>
        <p:spPr>
          <a:xfrm>
            <a:off x="3647693" y="3190805"/>
            <a:ext cx="939307" cy="538265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rgbClr val="0000ff"/>
                </a:solidFill>
              </a:rPr>
              <a:t>#</a:t>
            </a:r>
            <a:endParaRPr lang="en-US" altLang="ko-KR" sz="3400" b="1">
              <a:solidFill>
                <a:srgbClr val="0000ff"/>
              </a:solidFill>
            </a:endParaRPr>
          </a:p>
        </p:txBody>
      </p:sp>
      <p:sp>
        <p:nvSpPr>
          <p:cNvPr id="11" name=""/>
          <p:cNvSpPr/>
          <p:nvPr/>
        </p:nvSpPr>
        <p:spPr>
          <a:xfrm>
            <a:off x="3656778" y="4869180"/>
            <a:ext cx="3848198" cy="890140"/>
          </a:xfrm>
          <a:prstGeom prst="rect">
            <a:avLst/>
          </a:prstGeom>
          <a:ln w="57150">
            <a:solidFill>
              <a:schemeClr val="accent4">
                <a:shade val="20000"/>
              </a:schemeClr>
            </a:solidFill>
          </a:ln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</p:txBody>
      </p:sp>
      <p:sp>
        <p:nvSpPr>
          <p:cNvPr id="12" name=""/>
          <p:cNvSpPr/>
          <p:nvPr/>
        </p:nvSpPr>
        <p:spPr>
          <a:xfrm>
            <a:off x="3656778" y="4920410"/>
            <a:ext cx="2921779" cy="622367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>
                <a:solidFill>
                  <a:schemeClr val="tx1"/>
                </a:solidFill>
              </a:rPr>
              <a:t>empty str</a:t>
            </a:r>
            <a:endParaRPr lang="en-US" altLang="ko-KR" sz="3400" b="1">
              <a:solidFill>
                <a:schemeClr val="tx1"/>
              </a:solidFill>
            </a:endParaRPr>
          </a:p>
        </p:txBody>
      </p:sp>
      <p:sp>
        <p:nvSpPr>
          <p:cNvPr id="1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609599" y="1600200"/>
            <a:ext cx="10972798" cy="1252728"/>
          </a:xfrm>
        </p:spPr>
        <p:txBody>
          <a:bodyPr vert="horz" lIns="91440" tIns="45720" rIns="91440" bIns="45720">
            <a:normAutofit lnSpcReduction="10000"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input 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}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{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}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}</a:t>
            </a:r>
            <a:endParaRPr lang="en-US" altLang="ko-KR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result</a:t>
            </a:r>
            <a:r>
              <a:rPr lang="en-US" altLang="ko-KR">
                <a:solidFill>
                  <a:srgbClr val="ff0000"/>
                </a:solidFill>
              </a:rPr>
              <a:t> #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=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{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# = {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}  {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dk1"/>
                </a:solidFill>
              </a:rPr>
              <a:t>}</a:t>
            </a:r>
            <a:r>
              <a:rPr lang="ko-KR" altLang="en-US">
                <a:solidFill>
                  <a:schemeClr val="dk1"/>
                </a:solidFill>
              </a:rPr>
              <a:t> </a:t>
            </a:r>
            <a:r>
              <a:rPr lang="en-US" altLang="ko-KR">
                <a:solidFill>
                  <a:schemeClr val="dk1"/>
                </a:solidFill>
              </a:rPr>
              <a:t>}</a:t>
            </a:r>
            <a:endParaRPr lang="en-US" altLang="ko-KR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Merge</a:t>
            </a:r>
            <a:endParaRPr lang="en-US" altLang="ko-KR"/>
          </a:p>
        </p:txBody>
      </p:sp>
      <p:sp>
        <p:nvSpPr>
          <p:cNvPr id="4" name=""/>
          <p:cNvSpPr/>
          <p:nvPr/>
        </p:nvSpPr>
        <p:spPr>
          <a:xfrm>
            <a:off x="429577" y="1282300"/>
            <a:ext cx="5882449" cy="4595006"/>
          </a:xfrm>
          <a:prstGeom prst="rect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r>
              <a:rPr lang="ko-KR" altLang="en-US" sz="4500" b="1"/>
              <a:t>     </a:t>
            </a:r>
            <a:r>
              <a:rPr lang="en-US" altLang="ko-KR" sz="4500" b="1"/>
              <a:t>Global</a:t>
            </a: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</p:txBody>
      </p:sp>
      <p:sp>
        <p:nvSpPr>
          <p:cNvPr id="5" name=""/>
          <p:cNvSpPr/>
          <p:nvPr/>
        </p:nvSpPr>
        <p:spPr>
          <a:xfrm>
            <a:off x="407289" y="1277410"/>
            <a:ext cx="2131548" cy="1258714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/>
              <a:t>empty str</a:t>
            </a:r>
            <a:endParaRPr lang="en-US" altLang="ko-KR" sz="3400" b="1"/>
          </a:p>
        </p:txBody>
      </p:sp>
      <p:sp>
        <p:nvSpPr>
          <p:cNvPr id="6" name=""/>
          <p:cNvSpPr/>
          <p:nvPr/>
        </p:nvSpPr>
        <p:spPr>
          <a:xfrm>
            <a:off x="8040243" y="1287190"/>
            <a:ext cx="3960495" cy="989666"/>
          </a:xfrm>
          <a:prstGeom prst="rect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r>
              <a:rPr lang="en-US" altLang="ko-KR" sz="4500" b="1"/>
              <a:t>                              </a:t>
            </a:r>
            <a:endParaRPr lang="en-US" altLang="ko-KR" sz="4500" b="1"/>
          </a:p>
          <a:p>
            <a:pPr algn="ctr">
              <a:defRPr/>
            </a:pPr>
            <a:endParaRPr lang="en-US" altLang="ko-KR" sz="3500" b="1"/>
          </a:p>
          <a:p>
            <a:pPr algn="ctr">
              <a:defRPr/>
            </a:pPr>
            <a:r>
              <a:rPr lang="en-US" altLang="ko-KR" sz="3500" b="1"/>
              <a:t>           _Global1</a:t>
            </a:r>
            <a:endParaRPr lang="en-US" altLang="ko-KR" sz="3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</p:txBody>
      </p:sp>
      <p:sp>
        <p:nvSpPr>
          <p:cNvPr id="7" name=""/>
          <p:cNvSpPr/>
          <p:nvPr/>
        </p:nvSpPr>
        <p:spPr>
          <a:xfrm>
            <a:off x="8040244" y="1287190"/>
            <a:ext cx="1144143" cy="779120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3400" b="1"/>
          </a:p>
        </p:txBody>
      </p:sp>
      <p:sp>
        <p:nvSpPr>
          <p:cNvPr id="8" name=""/>
          <p:cNvSpPr/>
          <p:nvPr/>
        </p:nvSpPr>
        <p:spPr>
          <a:xfrm>
            <a:off x="8040243" y="2583352"/>
            <a:ext cx="3960495" cy="989666"/>
          </a:xfrm>
          <a:prstGeom prst="rect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r>
              <a:rPr lang="en-US" altLang="ko-KR" sz="4500" b="1"/>
              <a:t>                              </a:t>
            </a:r>
            <a:endParaRPr lang="en-US" altLang="ko-KR" sz="4500" b="1"/>
          </a:p>
          <a:p>
            <a:pPr algn="ctr">
              <a:defRPr/>
            </a:pPr>
            <a:endParaRPr lang="en-US" altLang="ko-KR" sz="3500" b="1"/>
          </a:p>
          <a:p>
            <a:pPr algn="ctr">
              <a:defRPr/>
            </a:pPr>
            <a:r>
              <a:rPr lang="en-US" altLang="ko-KR" sz="3500" b="1"/>
              <a:t>           _Global2</a:t>
            </a:r>
            <a:endParaRPr lang="en-US" altLang="ko-KR" sz="3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</p:txBody>
      </p:sp>
      <p:sp>
        <p:nvSpPr>
          <p:cNvPr id="9" name=""/>
          <p:cNvSpPr/>
          <p:nvPr/>
        </p:nvSpPr>
        <p:spPr>
          <a:xfrm>
            <a:off x="8040244" y="2583352"/>
            <a:ext cx="1144143" cy="779120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3400" b="1"/>
          </a:p>
        </p:txBody>
      </p:sp>
      <p:sp>
        <p:nvSpPr>
          <p:cNvPr id="10" name=""/>
          <p:cNvSpPr/>
          <p:nvPr/>
        </p:nvSpPr>
        <p:spPr>
          <a:xfrm>
            <a:off x="8040243" y="3879514"/>
            <a:ext cx="3960495" cy="989666"/>
          </a:xfrm>
          <a:prstGeom prst="rect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r>
              <a:rPr lang="en-US" altLang="ko-KR" sz="4500" b="1"/>
              <a:t>                              </a:t>
            </a:r>
            <a:endParaRPr lang="en-US" altLang="ko-KR" sz="4500" b="1"/>
          </a:p>
          <a:p>
            <a:pPr algn="ctr">
              <a:defRPr/>
            </a:pPr>
            <a:endParaRPr lang="en-US" altLang="ko-KR" sz="3500" b="1"/>
          </a:p>
          <a:p>
            <a:pPr algn="ctr">
              <a:defRPr/>
            </a:pPr>
            <a:r>
              <a:rPr lang="en-US" altLang="ko-KR" sz="3500" b="1"/>
              <a:t>           _Global3</a:t>
            </a:r>
            <a:endParaRPr lang="en-US" altLang="ko-KR" sz="3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  <a:p>
            <a:pPr algn="ctr">
              <a:defRPr/>
            </a:pPr>
            <a:endParaRPr lang="en-US" altLang="ko-KR" sz="4500" b="1"/>
          </a:p>
        </p:txBody>
      </p:sp>
      <p:sp>
        <p:nvSpPr>
          <p:cNvPr id="11" name=""/>
          <p:cNvSpPr/>
          <p:nvPr/>
        </p:nvSpPr>
        <p:spPr>
          <a:xfrm>
            <a:off x="8040245" y="3879514"/>
            <a:ext cx="1144143" cy="779120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3400" b="1"/>
          </a:p>
        </p:txBody>
      </p:sp>
      <p:grpSp>
        <p:nvGrpSpPr>
          <p:cNvPr id="14" name=""/>
          <p:cNvGrpSpPr/>
          <p:nvPr/>
        </p:nvGrpSpPr>
        <p:grpSpPr>
          <a:xfrm rot="0">
            <a:off x="8040243" y="5487745"/>
            <a:ext cx="3960496" cy="1019182"/>
            <a:chOff x="15025116" y="4723078"/>
            <a:chExt cx="3960496" cy="1019182"/>
          </a:xfrm>
        </p:grpSpPr>
        <p:sp>
          <p:nvSpPr>
            <p:cNvPr id="12" name=""/>
            <p:cNvSpPr/>
            <p:nvPr/>
          </p:nvSpPr>
          <p:spPr>
            <a:xfrm>
              <a:off x="15025116" y="4752594"/>
              <a:ext cx="3960495" cy="989666"/>
            </a:xfrm>
            <a:prstGeom prst="rect">
              <a:avLst/>
            </a:prstGeom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4500" b="1"/>
            </a:p>
            <a:p>
              <a:pPr algn="ctr">
                <a:defRPr/>
              </a:pPr>
              <a:r>
                <a:rPr lang="en-US" altLang="ko-KR" sz="4500" b="1"/>
                <a:t>        </a:t>
              </a:r>
              <a:endParaRPr lang="en-US" altLang="ko-KR" sz="4500" b="1"/>
            </a:p>
            <a:p>
              <a:pPr algn="ctr">
                <a:defRPr/>
              </a:pPr>
              <a:endParaRPr lang="en-US" altLang="ko-KR" sz="4500" b="1"/>
            </a:p>
            <a:p>
              <a:pPr algn="ctr">
                <a:defRPr/>
              </a:pPr>
              <a:r>
                <a:rPr lang="en-US" altLang="ko-KR" sz="4500" b="1"/>
                <a:t>                  </a:t>
              </a:r>
              <a:endParaRPr lang="en-US" altLang="ko-KR" sz="4500" b="1"/>
            </a:p>
            <a:p>
              <a:pPr algn="ctr">
                <a:defRPr/>
              </a:pPr>
              <a:endParaRPr lang="en-US" altLang="ko-KR" sz="3500" b="1"/>
            </a:p>
            <a:p>
              <a:pPr algn="ctr">
                <a:defRPr/>
              </a:pPr>
              <a:r>
                <a:rPr lang="en-US" altLang="ko-KR" sz="3500" b="1"/>
                <a:t>           _Global4</a:t>
              </a:r>
              <a:endParaRPr lang="en-US" altLang="ko-KR" sz="3500" b="1"/>
            </a:p>
            <a:p>
              <a:pPr algn="ctr">
                <a:defRPr/>
              </a:pPr>
              <a:endParaRPr lang="en-US" altLang="ko-KR" sz="4500" b="1"/>
            </a:p>
            <a:p>
              <a:pPr algn="ctr">
                <a:defRPr/>
              </a:pPr>
              <a:endParaRPr lang="en-US" altLang="ko-KR" sz="4500" b="1"/>
            </a:p>
            <a:p>
              <a:pPr algn="ctr">
                <a:defRPr/>
              </a:pPr>
              <a:endParaRPr lang="en-US" altLang="ko-KR" sz="4500" b="1"/>
            </a:p>
            <a:p>
              <a:pPr algn="ctr">
                <a:defRPr/>
              </a:pPr>
              <a:endParaRPr lang="en-US" altLang="ko-KR" sz="4500" b="1"/>
            </a:p>
            <a:p>
              <a:pPr algn="ctr">
                <a:defRPr/>
              </a:pPr>
              <a:endParaRPr lang="en-US" altLang="ko-KR" sz="4500" b="1"/>
            </a:p>
          </p:txBody>
        </p:sp>
        <p:sp>
          <p:nvSpPr>
            <p:cNvPr id="13" name=""/>
            <p:cNvSpPr/>
            <p:nvPr/>
          </p:nvSpPr>
          <p:spPr>
            <a:xfrm>
              <a:off x="15025118" y="4723078"/>
              <a:ext cx="1144143" cy="779120"/>
            </a:xfrm>
            <a:prstGeom prst="rect">
              <a:avLst/>
            </a:prstGeom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3400" b="1"/>
            </a:p>
          </p:txBody>
        </p:sp>
      </p:grpSp>
      <p:sp>
        <p:nvSpPr>
          <p:cNvPr id="17" name=""/>
          <p:cNvSpPr/>
          <p:nvPr/>
        </p:nvSpPr>
        <p:spPr>
          <a:xfrm rot="9202035">
            <a:off x="6404645" y="1700427"/>
            <a:ext cx="1440180" cy="75410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8" name=""/>
          <p:cNvSpPr/>
          <p:nvPr/>
        </p:nvSpPr>
        <p:spPr>
          <a:xfrm rot="9202035">
            <a:off x="6507447" y="2701134"/>
            <a:ext cx="1440180" cy="75410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9" name=""/>
          <p:cNvSpPr/>
          <p:nvPr/>
        </p:nvSpPr>
        <p:spPr>
          <a:xfrm rot="9202035">
            <a:off x="6507447" y="4162303"/>
            <a:ext cx="1440180" cy="75410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0" name=""/>
          <p:cNvSpPr/>
          <p:nvPr/>
        </p:nvSpPr>
        <p:spPr>
          <a:xfrm rot="11726552">
            <a:off x="6489229" y="5500256"/>
            <a:ext cx="1440180" cy="75410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3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1" animBg="1"/>
      <p:bldP spid="19" grpId="2" animBg="1"/>
      <p:bldP spid="20" grpId="3" animBg="1"/>
    </p:bldLst>
  </p:timing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Merge</a:t>
            </a:r>
            <a:endParaRPr lang="en-US" altLang="ko-KR"/>
          </a:p>
        </p:txBody>
      </p:sp>
      <p:sp>
        <p:nvSpPr>
          <p:cNvPr id="9" name="내용 개체 틀 2"/>
          <p:cNvSpPr>
            <a:spLocks noGrp="1"/>
          </p:cNvSpPr>
          <p:nvPr/>
        </p:nvSpPr>
        <p:spPr>
          <a:xfrm>
            <a:off x="767334" y="1417638"/>
            <a:ext cx="5328666" cy="1445323"/>
          </a:xfrm>
          <a:prstGeom prst="rect">
            <a:avLst/>
          </a:prstGeom>
        </p:spPr>
        <p:txBody>
          <a:bodyPr vert="horz" lIns="91440" tIns="45720" rIns="91440" bIns="45720">
            <a:normAutofit fontScale="47500" lnSpcReduction="20000"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1935.1.1={</a:t>
            </a:r>
            <a:endPara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advisor={</a:t>
            </a:r>
            <a:endPara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name="Fritjof Akeleye"</a:t>
            </a:r>
            <a:endPara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type=naval_reformer</a:t>
            </a:r>
            <a:endPara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008000"/>
                </a:solidFill>
                <a:latin typeface="+mn-lt"/>
                <a:ea typeface="+mn-ea"/>
                <a:cs typeface="+mn-cs"/>
              </a:rPr>
              <a:t>}</a:t>
            </a:r>
            <a:endPara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<a:solidFill>
                <a:srgbClr val="008000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008000"/>
                </a:solidFill>
                <a:latin typeface="+mn-lt"/>
                <a:ea typeface="+mn-ea"/>
                <a:cs typeface="+mn-cs"/>
              </a:rPr>
              <a:t>}</a:t>
            </a:r>
            <a:endPara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<a:solidFill>
                <a:srgbClr val="008000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내용 개체 틀 2"/>
          <p:cNvSpPr>
            <a:spLocks noGrp="1"/>
          </p:cNvSpPr>
          <p:nvPr/>
        </p:nvSpPr>
        <p:spPr>
          <a:xfrm>
            <a:off x="-686563" y="3129462"/>
            <a:ext cx="5054347" cy="935259"/>
          </a:xfrm>
          <a:prstGeom prst="rect">
            <a:avLst/>
          </a:prstGeom>
        </p:spPr>
        <p:txBody>
          <a:bodyPr vert="horz" lIns="91440" tIns="45720" rIns="91440" bIns="45720">
            <a:normAutofit fontScale="47500" lnSpcReduction="20000"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altLang="en-US" sz="3200"/>
              <a:t>skill=1</a:t>
            </a:r>
            <a:endParaRPr lang="en-US" altLang="en-US" sz="3200"/>
          </a:p>
          <a:p>
            <a:pPr marL="0" indent="0">
              <a:buNone/>
              <a:defRPr/>
            </a:pPr>
            <a:r>
              <a:rPr lang="en-US" altLang="en-US" sz="3200"/>
              <a:t>		location=1</a:t>
            </a:r>
            <a:endParaRPr lang="en-US" altLang="en-US" sz="3200"/>
          </a:p>
          <a:p>
            <a:pPr marL="0" indent="0">
              <a:buNone/>
              <a:defRPr/>
            </a:pPr>
            <a:r>
              <a:rPr lang="en-US" altLang="en-US" sz="3200"/>
              <a:t>		discount=no</a:t>
            </a:r>
            <a:endParaRPr lang="en-US" altLang="en-US" sz="3200"/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내용 개체 틀 2"/>
          <p:cNvSpPr>
            <a:spLocks noGrp="1"/>
          </p:cNvSpPr>
          <p:nvPr/>
        </p:nvSpPr>
        <p:spPr>
          <a:xfrm>
            <a:off x="1689734" y="2996946"/>
            <a:ext cx="5054347" cy="1200292"/>
          </a:xfrm>
          <a:prstGeom prst="rect">
            <a:avLst/>
          </a:prstGeom>
        </p:spPr>
        <p:txBody>
          <a:bodyPr vert="horz" lIns="91440" tIns="45720" rIns="91440" bIns="45720">
            <a:normAutofit fontScale="47500" lnSpcReduction="20000"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altLang="en-US" sz="3200"/>
              <a:t>date=1935.1.1</a:t>
            </a:r>
            <a:endParaRPr lang="en-US" altLang="en-US" sz="3200"/>
          </a:p>
          <a:p>
            <a:pPr marL="0" indent="0">
              <a:buNone/>
              <a:defRPr/>
            </a:pPr>
            <a:r>
              <a:rPr lang="en-US" altLang="en-US" sz="3200"/>
              <a:t>		hire_date=1.1.1</a:t>
            </a:r>
            <a:endParaRPr lang="en-US" altLang="en-US" sz="3200"/>
          </a:p>
          <a:p>
            <a:pPr marL="0" indent="0">
              <a:buNone/>
              <a:defRPr/>
            </a:pPr>
            <a:r>
              <a:rPr lang="en-US" altLang="en-US" sz="3200"/>
              <a:t>		female=no</a:t>
            </a:r>
            <a:endParaRPr lang="en-US" altLang="en-US" sz="3200"/>
          </a:p>
          <a:p>
            <a:pPr marL="0" indent="0">
              <a:buNone/>
              <a:defRPr/>
            </a:pPr>
            <a:r>
              <a:rPr lang="en-US" altLang="en-US" sz="3200"/>
              <a:t>		id={</a:t>
            </a:r>
            <a:endParaRPr lang="en-US" altLang="en-US" sz="3200"/>
          </a:p>
          <a:p>
            <a:pPr marL="0" indent="0">
              <a:buNone/>
              <a:defRPr/>
            </a:pPr>
            <a:r>
              <a:rPr lang="ko-KR" altLang="en-US" sz="3200"/>
              <a:t>		</a:t>
            </a:r>
            <a:r>
              <a:rPr lang="en-US" altLang="ko-KR" sz="3200" b="1">
                <a:solidFill>
                  <a:srgbClr val="008000"/>
                </a:solidFill>
              </a:rPr>
              <a:t>}</a:t>
            </a:r>
            <a:endParaRPr lang="en-US" altLang="ko-KR" sz="3200" b="1">
              <a:solidFill>
                <a:srgbClr val="008000"/>
              </a:solidFill>
            </a:endParaRPr>
          </a:p>
          <a:p>
            <a:pPr marL="0" indent="0">
              <a:buNone/>
              <a:defRPr/>
            </a:pPr>
            <a:endParaRPr lang="en-US" altLang="en-US" sz="3200"/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altLang="en-US" sz="3200"/>
          </a:p>
        </p:txBody>
      </p:sp>
      <p:sp>
        <p:nvSpPr>
          <p:cNvPr id="12" name="내용 개체 틀 2"/>
          <p:cNvSpPr>
            <a:spLocks noGrp="1"/>
          </p:cNvSpPr>
          <p:nvPr/>
        </p:nvSpPr>
        <p:spPr>
          <a:xfrm>
            <a:off x="393572" y="4485704"/>
            <a:ext cx="5054347" cy="1751647"/>
          </a:xfrm>
          <a:prstGeom prst="rect">
            <a:avLst/>
          </a:prstGeom>
        </p:spPr>
        <p:txBody>
          <a:bodyPr vert="horz" lIns="91440" tIns="45720" rIns="91440" bIns="45720">
            <a:normAutofit fontScale="47500" lnSpcReduction="20000"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#={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#={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		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#=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{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altLang="en-US" sz="3200"/>
              <a:t>id=81577</a:t>
            </a:r>
            <a:endParaRPr lang="en-US" altLang="en-US" sz="3200"/>
          </a:p>
          <a:p>
            <a:pPr marL="0" indent="0">
              <a:buNone/>
              <a:defRPr/>
            </a:pPr>
            <a:r>
              <a:rPr lang="en-US" altLang="en-US" sz="3200"/>
              <a:t>			type=51</a:t>
            </a:r>
            <a:endParaRPr lang="en-US" altLang="en-US" sz="3200"/>
          </a:p>
          <a:p>
            <a:pPr marL="0" indent="0">
              <a:buNone/>
              <a:defRPr/>
            </a:pPr>
            <a:r>
              <a:rPr lang="en-US" altLang="en-US" sz="3200"/>
              <a:t>		}</a:t>
            </a:r>
            <a:endParaRPr lang="en-US" altLang="en-US" sz="3200"/>
          </a:p>
          <a:p>
            <a:pPr marL="0" indent="0">
              <a:buNone/>
              <a:defRPr/>
            </a:pPr>
            <a:r>
              <a:rPr lang="ko-KR" altLang="en-US" sz="3200"/>
              <a:t> 	</a:t>
            </a:r>
            <a:r>
              <a:rPr lang="en-US" altLang="ko-KR" sz="3200"/>
              <a:t>}</a:t>
            </a:r>
            <a:endParaRPr lang="en-US" altLang="ko-KR" sz="3200"/>
          </a:p>
          <a:p>
            <a:pPr marL="0" indent="0">
              <a:buNone/>
              <a:defRPr/>
            </a:pPr>
            <a:r>
              <a:rPr lang="en-US" altLang="en-US" sz="3200"/>
              <a:t>}</a:t>
            </a:r>
            <a:endParaRPr lang="en-US" altLang="en-US" sz="3200"/>
          </a:p>
          <a:p>
            <a:pPr marL="0" indent="0">
              <a:buNone/>
              <a:defRPr/>
            </a:pPr>
            <a:endParaRPr lang="en-US" altLang="en-US" sz="3200"/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altLang="en-US" sz="3200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  <p:sp>
        <p:nvSpPr>
          <p:cNvPr id="18" name=""/>
          <p:cNvSpPr txBox="1"/>
          <p:nvPr/>
        </p:nvSpPr>
        <p:spPr>
          <a:xfrm>
            <a:off x="7176135" y="1852803"/>
            <a:ext cx="7286622" cy="228866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1935.1.1={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advisor={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name="Fritjof Akeleye"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type=naval_reformer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skill=1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location=1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discount=no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19" name=""/>
          <p:cNvSpPr/>
          <p:nvPr/>
        </p:nvSpPr>
        <p:spPr>
          <a:xfrm>
            <a:off x="5293042" y="3208329"/>
            <a:ext cx="1163003" cy="60414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"/>
          <p:cNvSpPr/>
          <p:nvPr/>
        </p:nvSpPr>
        <p:spPr>
          <a:xfrm rot="7839955">
            <a:off x="4342555" y="1777276"/>
            <a:ext cx="1163003" cy="46758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"/>
          <p:cNvSpPr/>
          <p:nvPr/>
        </p:nvSpPr>
        <p:spPr>
          <a:xfrm rot="7839955">
            <a:off x="10237944" y="3195205"/>
            <a:ext cx="1163003" cy="46758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1" animBg="1"/>
    </p:bldLst>
  </p:timing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Merge</a:t>
            </a:r>
            <a:endParaRPr lang="en-US" altLang="ko-KR"/>
          </a:p>
        </p:txBody>
      </p:sp>
      <p:sp>
        <p:nvSpPr>
          <p:cNvPr id="11" name="내용 개체 틀 2"/>
          <p:cNvSpPr>
            <a:spLocks noGrp="1"/>
          </p:cNvSpPr>
          <p:nvPr/>
        </p:nvSpPr>
        <p:spPr>
          <a:xfrm>
            <a:off x="-182500" y="3573018"/>
            <a:ext cx="5054347" cy="1200292"/>
          </a:xfrm>
          <a:prstGeom prst="rect">
            <a:avLst/>
          </a:prstGeom>
        </p:spPr>
        <p:txBody>
          <a:bodyPr vert="horz" lIns="91440" tIns="45720" rIns="91440" bIns="45720">
            <a:normAutofit fontScale="47500" lnSpcReduction="20000"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altLang="en-US" sz="3200"/>
              <a:t>date=1935.1.1</a:t>
            </a:r>
            <a:endParaRPr lang="en-US" altLang="en-US" sz="3200"/>
          </a:p>
          <a:p>
            <a:pPr marL="0" indent="0">
              <a:buNone/>
              <a:defRPr/>
            </a:pPr>
            <a:r>
              <a:rPr lang="en-US" altLang="en-US" sz="3200"/>
              <a:t>		hire_date=1.1.1</a:t>
            </a:r>
            <a:endParaRPr lang="en-US" altLang="en-US" sz="3200"/>
          </a:p>
          <a:p>
            <a:pPr marL="0" indent="0">
              <a:buNone/>
              <a:defRPr/>
            </a:pPr>
            <a:r>
              <a:rPr lang="en-US" altLang="en-US" sz="3200"/>
              <a:t>		female=no</a:t>
            </a:r>
            <a:endParaRPr lang="en-US" altLang="en-US" sz="3200"/>
          </a:p>
          <a:p>
            <a:pPr marL="0" indent="0">
              <a:buNone/>
              <a:defRPr/>
            </a:pPr>
            <a:r>
              <a:rPr lang="en-US" altLang="en-US" sz="3200"/>
              <a:t>		id={</a:t>
            </a:r>
            <a:endParaRPr lang="en-US" altLang="en-US" sz="3200"/>
          </a:p>
          <a:p>
            <a:pPr marL="0" indent="0">
              <a:buNone/>
              <a:defRPr/>
            </a:pPr>
            <a:r>
              <a:rPr lang="ko-KR" altLang="en-US" sz="3200"/>
              <a:t>		</a:t>
            </a:r>
            <a:r>
              <a:rPr lang="en-US" altLang="ko-KR" sz="3200" b="1">
                <a:solidFill>
                  <a:srgbClr val="008000"/>
                </a:solidFill>
              </a:rPr>
              <a:t>}</a:t>
            </a:r>
            <a:endParaRPr lang="en-US" altLang="ko-KR" sz="3200" b="1">
              <a:solidFill>
                <a:srgbClr val="008000"/>
              </a:solidFill>
            </a:endParaRPr>
          </a:p>
          <a:p>
            <a:pPr marL="0" indent="0">
              <a:buNone/>
              <a:defRPr/>
            </a:pPr>
            <a:endParaRPr lang="en-US" altLang="en-US" sz="3200"/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altLang="en-US" sz="3200"/>
          </a:p>
        </p:txBody>
      </p:sp>
      <p:sp>
        <p:nvSpPr>
          <p:cNvPr id="12" name="내용 개체 틀 2"/>
          <p:cNvSpPr>
            <a:spLocks noGrp="1"/>
          </p:cNvSpPr>
          <p:nvPr/>
        </p:nvSpPr>
        <p:spPr>
          <a:xfrm>
            <a:off x="321567" y="4969828"/>
            <a:ext cx="5054347" cy="1751647"/>
          </a:xfrm>
          <a:prstGeom prst="rect">
            <a:avLst/>
          </a:prstGeom>
        </p:spPr>
        <p:txBody>
          <a:bodyPr vert="horz" lIns="91440" tIns="45720" rIns="91440" bIns="45720">
            <a:normAutofit fontScale="47500" lnSpcReduction="20000"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#={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#={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		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#=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{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altLang="en-US" sz="3200"/>
              <a:t>id=81577</a:t>
            </a:r>
            <a:endParaRPr lang="en-US" altLang="en-US" sz="3200"/>
          </a:p>
          <a:p>
            <a:pPr marL="0" indent="0">
              <a:buNone/>
              <a:defRPr/>
            </a:pPr>
            <a:r>
              <a:rPr lang="en-US" altLang="en-US" sz="3200"/>
              <a:t>			type=51</a:t>
            </a:r>
            <a:endParaRPr lang="en-US" altLang="en-US" sz="3200"/>
          </a:p>
          <a:p>
            <a:pPr marL="0" indent="0">
              <a:buNone/>
              <a:defRPr/>
            </a:pPr>
            <a:r>
              <a:rPr lang="en-US" altLang="en-US" sz="3200"/>
              <a:t>		}</a:t>
            </a:r>
            <a:endParaRPr lang="en-US" altLang="en-US" sz="3200"/>
          </a:p>
          <a:p>
            <a:pPr marL="0" indent="0">
              <a:buNone/>
              <a:defRPr/>
            </a:pPr>
            <a:r>
              <a:rPr lang="ko-KR" altLang="en-US" sz="3200"/>
              <a:t> 	</a:t>
            </a:r>
            <a:r>
              <a:rPr lang="en-US" altLang="ko-KR" sz="3200"/>
              <a:t>}</a:t>
            </a:r>
            <a:endParaRPr lang="en-US" altLang="ko-KR" sz="3200"/>
          </a:p>
          <a:p>
            <a:pPr marL="0" indent="0">
              <a:buNone/>
              <a:defRPr/>
            </a:pPr>
            <a:r>
              <a:rPr lang="en-US" altLang="en-US" sz="3200"/>
              <a:t>}</a:t>
            </a:r>
            <a:endParaRPr lang="en-US" altLang="en-US" sz="3200"/>
          </a:p>
          <a:p>
            <a:pPr marL="0" indent="0">
              <a:buNone/>
              <a:defRPr/>
            </a:pPr>
            <a:endParaRPr lang="en-US" altLang="en-US" sz="3200"/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altLang="en-US" sz="3200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  <p:sp>
        <p:nvSpPr>
          <p:cNvPr id="18" name=""/>
          <p:cNvSpPr txBox="1"/>
          <p:nvPr/>
        </p:nvSpPr>
        <p:spPr>
          <a:xfrm>
            <a:off x="7176135" y="1852803"/>
            <a:ext cx="7286622" cy="338404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1935.1.1={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advisor={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name="Fritjof Akeleye"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type=naval_reformer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skill=1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location=1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discount=no</a:t>
            </a:r>
            <a:endParaRPr lang="en-US" altLang="en-US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/>
              <a:t>		</a:t>
            </a:r>
            <a:r>
              <a:rPr lang="en-US" altLang="en-US"/>
              <a:t>date=1935.1.1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	hire_date=1.1.1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	female=no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	id={</a:t>
            </a:r>
            <a:endParaRPr lang="en-US" altLang="en-US"/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19" name=""/>
          <p:cNvSpPr/>
          <p:nvPr/>
        </p:nvSpPr>
        <p:spPr>
          <a:xfrm>
            <a:off x="5293042" y="3208329"/>
            <a:ext cx="1163003" cy="60414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321567" y="1281303"/>
            <a:ext cx="7286622" cy="2291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1935.1.1={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advisor={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name="Fritjof Akeleye"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type=naval_reformer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skill=1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location=1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discount=no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23" name=""/>
          <p:cNvSpPr/>
          <p:nvPr/>
        </p:nvSpPr>
        <p:spPr>
          <a:xfrm rot="7839955">
            <a:off x="3383376" y="2601772"/>
            <a:ext cx="1163003" cy="46758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/>
          <p:nvPr/>
        </p:nvSpPr>
        <p:spPr>
          <a:xfrm rot="7839955">
            <a:off x="9350774" y="4409617"/>
            <a:ext cx="1163003" cy="46758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1" animBg="1"/>
    </p:bldLst>
  </p:timing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Merge</a:t>
            </a:r>
            <a:endParaRPr lang="en-US" altLang="ko-KR"/>
          </a:p>
        </p:txBody>
      </p:sp>
      <p:sp>
        <p:nvSpPr>
          <p:cNvPr id="12" name="내용 개체 틀 2"/>
          <p:cNvSpPr>
            <a:spLocks noGrp="1"/>
          </p:cNvSpPr>
          <p:nvPr/>
        </p:nvSpPr>
        <p:spPr>
          <a:xfrm>
            <a:off x="321567" y="4969828"/>
            <a:ext cx="5054347" cy="1751647"/>
          </a:xfrm>
          <a:prstGeom prst="rect">
            <a:avLst/>
          </a:prstGeom>
        </p:spPr>
        <p:txBody>
          <a:bodyPr vert="horz" lIns="91440" tIns="45720" rIns="91440" bIns="45720">
            <a:normAutofit fontScale="47500" lnSpcReduction="20000"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#={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#={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		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#=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{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altLang="en-US" sz="3200"/>
              <a:t>id=81577</a:t>
            </a:r>
            <a:endParaRPr lang="en-US" altLang="en-US" sz="3200"/>
          </a:p>
          <a:p>
            <a:pPr marL="0" indent="0">
              <a:buNone/>
              <a:defRPr/>
            </a:pPr>
            <a:r>
              <a:rPr lang="en-US" altLang="en-US" sz="3200"/>
              <a:t>			type=51</a:t>
            </a:r>
            <a:endParaRPr lang="en-US" altLang="en-US" sz="3200"/>
          </a:p>
          <a:p>
            <a:pPr marL="0" indent="0">
              <a:buNone/>
              <a:defRPr/>
            </a:pPr>
            <a:r>
              <a:rPr lang="en-US" altLang="en-US" sz="3200"/>
              <a:t>		}</a:t>
            </a:r>
            <a:endParaRPr lang="en-US" altLang="en-US" sz="3200"/>
          </a:p>
          <a:p>
            <a:pPr marL="0" indent="0">
              <a:buNone/>
              <a:defRPr/>
            </a:pPr>
            <a:r>
              <a:rPr lang="ko-KR" altLang="en-US" sz="3200"/>
              <a:t> 	</a:t>
            </a:r>
            <a:r>
              <a:rPr lang="en-US" altLang="ko-KR" sz="3200"/>
              <a:t>}</a:t>
            </a:r>
            <a:endParaRPr lang="en-US" altLang="ko-KR" sz="3200"/>
          </a:p>
          <a:p>
            <a:pPr marL="0" indent="0">
              <a:buNone/>
              <a:defRPr/>
            </a:pPr>
            <a:r>
              <a:rPr lang="en-US" altLang="en-US" sz="3200"/>
              <a:t>}</a:t>
            </a:r>
            <a:endParaRPr lang="en-US" altLang="en-US" sz="3200"/>
          </a:p>
          <a:p>
            <a:pPr marL="0" indent="0">
              <a:buNone/>
              <a:defRPr/>
            </a:pPr>
            <a:endParaRPr lang="en-US" altLang="en-US" sz="3200"/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altLang="en-US" sz="3200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  <p:sp>
        <p:nvSpPr>
          <p:cNvPr id="18" name=""/>
          <p:cNvSpPr txBox="1"/>
          <p:nvPr/>
        </p:nvSpPr>
        <p:spPr>
          <a:xfrm>
            <a:off x="7176135" y="1852802"/>
            <a:ext cx="7286622" cy="447941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1935.1.1={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advisor={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name="Fritjof Akeleye"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type=naval_reformer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skill=1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location=1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discount=no</a:t>
            </a:r>
            <a:endParaRPr lang="en-US" altLang="en-US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/>
              <a:t>		</a:t>
            </a:r>
            <a:r>
              <a:rPr lang="en-US" altLang="en-US"/>
              <a:t>date=1935.1.1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	hire_date=1.1.1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	female=no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	id={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tx1"/>
                </a:solidFill>
              </a:rPr>
              <a:t>		</a:t>
            </a:r>
            <a:r>
              <a:rPr lang="ko-KR" altLang="en-US">
                <a:solidFill>
                  <a:schemeClr val="tx1"/>
                </a:solidFill>
              </a:rPr>
              <a:t>	</a:t>
            </a:r>
            <a:r>
              <a:rPr lang="en-US" altLang="en-US"/>
              <a:t>id=81577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		type=51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	}</a:t>
            </a:r>
            <a:endParaRPr lang="en-US" altLang="en-US"/>
          </a:p>
          <a:p>
            <a:pPr marL="0" indent="0">
              <a:buNone/>
              <a:defRPr/>
            </a:pPr>
            <a:r>
              <a:rPr lang="ko-KR" altLang="en-US"/>
              <a:t> 	</a:t>
            </a:r>
            <a:r>
              <a:rPr lang="en-US" altLang="ko-KR"/>
              <a:t>}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en-US"/>
              <a:t>}</a:t>
            </a:r>
            <a:endParaRPr lang="en-US" altLang="en-US"/>
          </a:p>
        </p:txBody>
      </p:sp>
      <p:sp>
        <p:nvSpPr>
          <p:cNvPr id="19" name=""/>
          <p:cNvSpPr/>
          <p:nvPr/>
        </p:nvSpPr>
        <p:spPr>
          <a:xfrm>
            <a:off x="5293042" y="3208329"/>
            <a:ext cx="1163003" cy="60414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321567" y="1417638"/>
            <a:ext cx="7286622" cy="3384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1935.1.1={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advisor={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name="Fritjof Akeleye"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type=naval_reformer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skill=1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location=1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discount=no</a:t>
            </a:r>
            <a:endParaRPr lang="en-US" altLang="en-US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/>
              <a:t>		</a:t>
            </a:r>
            <a:r>
              <a:rPr lang="en-US" altLang="en-US"/>
              <a:t>date=1935.1.1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	hire_date=1.1.1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	female=no</a:t>
            </a:r>
            <a:endParaRPr lang="en-US" altLang="en-US"/>
          </a:p>
          <a:p>
            <a:pPr marL="0" indent="0">
              <a:buNone/>
              <a:defRPr/>
            </a:pPr>
            <a:r>
              <a:rPr lang="en-US" altLang="en-US"/>
              <a:t>		id={</a:t>
            </a:r>
            <a:endParaRPr lang="en-US" altLang="en-US"/>
          </a:p>
          <a:p>
            <a:pPr>
              <a:defRPr/>
            </a:pPr>
            <a:r>
              <a:rPr lang="en-US" altLang="en-US">
                <a:solidFill>
                  <a:schemeClr val="tx1"/>
                </a:solidFill>
              </a:rPr>
              <a:t>		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24" name=""/>
          <p:cNvSpPr/>
          <p:nvPr/>
        </p:nvSpPr>
        <p:spPr>
          <a:xfrm rot="7839955">
            <a:off x="2581929" y="3870040"/>
            <a:ext cx="1163003" cy="46758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"/>
          <p:cNvSpPr/>
          <p:nvPr/>
        </p:nvSpPr>
        <p:spPr>
          <a:xfrm rot="7839955">
            <a:off x="7150905" y="6030772"/>
            <a:ext cx="1163003" cy="46758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"/>
          <p:cNvSpPr/>
          <p:nvPr/>
        </p:nvSpPr>
        <p:spPr>
          <a:xfrm>
            <a:off x="429576" y="4347078"/>
            <a:ext cx="360045" cy="2510922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1" animBg="1"/>
      <p:bldP spid="26" grpId="2" animBg="1"/>
    </p:bldLst>
  </p:timing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reserve</a:t>
            </a:r>
            <a:r>
              <a:rPr lang="ko-KR" altLang="en-US"/>
              <a:t>를 활용하자 </a:t>
            </a:r>
            <a:r>
              <a:rPr lang="en-US" altLang="ko-KR"/>
              <a:t>+</a:t>
            </a:r>
            <a:r>
              <a:rPr lang="ko-KR" altLang="en-US"/>
              <a:t> </a:t>
            </a:r>
            <a:r>
              <a:rPr lang="en-US" altLang="ko-KR"/>
              <a:t>push_back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altLang="ko-KR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81</a:t>
            </a:fld>
            <a:endParaRPr lang="en-US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1417638"/>
            <a:ext cx="10972799" cy="5440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reserve</a:t>
            </a:r>
            <a:r>
              <a:rPr lang="ko-KR" altLang="en-US"/>
              <a:t>를 활용하자 </a:t>
            </a:r>
            <a:r>
              <a:rPr lang="en-US" altLang="ko-KR"/>
              <a:t>+</a:t>
            </a:r>
            <a:r>
              <a:rPr lang="ko-KR" altLang="en-US"/>
              <a:t> </a:t>
            </a:r>
            <a:r>
              <a:rPr lang="en-US" altLang="ko-KR"/>
              <a:t>push_back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>
                <a:solidFill>
                  <a:srgbClr val="ff0000"/>
                </a:solidFill>
              </a:rPr>
              <a:t>A = {</a:t>
            </a:r>
            <a:r>
              <a:rPr lang="ko-KR" altLang="en-US">
                <a:solidFill>
                  <a:srgbClr val="ff0000"/>
                </a:solidFill>
              </a:rPr>
              <a:t>  </a:t>
            </a:r>
            <a:r>
              <a:rPr lang="en-US" altLang="ko-KR">
                <a:solidFill>
                  <a:srgbClr val="ff0000"/>
                </a:solidFill>
              </a:rPr>
              <a:t>1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2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3</a:t>
            </a:r>
            <a:r>
              <a:rPr lang="ko-KR" altLang="en-US">
                <a:solidFill>
                  <a:srgbClr val="ff0000"/>
                </a:solidFill>
              </a:rPr>
              <a:t>  </a:t>
            </a:r>
            <a:r>
              <a:rPr lang="en-US" altLang="ko-KR">
                <a:solidFill>
                  <a:srgbClr val="ff0000"/>
                </a:solidFill>
              </a:rPr>
              <a:t>...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1024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}</a:t>
            </a:r>
            <a:r>
              <a:rPr lang="ko-KR" altLang="en-US"/>
              <a:t>  </a:t>
            </a:r>
            <a:r>
              <a:rPr lang="en-US" altLang="ko-KR"/>
              <a:t>B = { 1 2 3 ... 1024 }</a:t>
            </a:r>
            <a:endParaRPr lang="en-US" altLang="ko-KR"/>
          </a:p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altLang="ko-KR"/>
          </a:p>
        </p:txBody>
      </p:sp>
      <p:sp>
        <p:nvSpPr>
          <p:cNvPr id="4" name=""/>
          <p:cNvSpPr/>
          <p:nvPr/>
        </p:nvSpPr>
        <p:spPr>
          <a:xfrm>
            <a:off x="8566593" y="2613956"/>
            <a:ext cx="2592324" cy="1584198"/>
          </a:xfrm>
          <a:prstGeom prst="rect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UserType A</a:t>
            </a:r>
            <a:endParaRPr lang="en-US" altLang="ko-KR"/>
          </a:p>
        </p:txBody>
      </p:sp>
      <p:sp>
        <p:nvSpPr>
          <p:cNvPr id="5" name=""/>
          <p:cNvSpPr/>
          <p:nvPr/>
        </p:nvSpPr>
        <p:spPr>
          <a:xfrm>
            <a:off x="8566593" y="4718632"/>
            <a:ext cx="2592324" cy="1584198"/>
          </a:xfrm>
          <a:prstGeom prst="rect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UserType B</a:t>
            </a:r>
            <a:endParaRPr lang="en-US" altLang="ko-KR"/>
          </a:p>
        </p:txBody>
      </p:sp>
      <p:sp>
        <p:nvSpPr>
          <p:cNvPr id="6" name=""/>
          <p:cNvSpPr/>
          <p:nvPr/>
        </p:nvSpPr>
        <p:spPr>
          <a:xfrm rot="19994554">
            <a:off x="4856960" y="4241177"/>
            <a:ext cx="3399986" cy="42992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7" name=""/>
          <p:cNvSpPr/>
          <p:nvPr/>
        </p:nvSpPr>
        <p:spPr>
          <a:xfrm>
            <a:off x="1847469" y="4902010"/>
            <a:ext cx="2952369" cy="1224153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Token Array</a:t>
            </a:r>
            <a:endParaRPr lang="en-US" altLang="ko-KR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69</a:t>
            </a:fld>
            <a:endParaRPr lang="en-US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41512" y="3741764"/>
            <a:ext cx="2743200" cy="714375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41512" y="5824538"/>
            <a:ext cx="2743200" cy="71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reserve</a:t>
            </a:r>
            <a:r>
              <a:rPr lang="ko-KR" altLang="en-US"/>
              <a:t>를 활용하자 </a:t>
            </a:r>
            <a:r>
              <a:rPr lang="en-US" altLang="ko-KR"/>
              <a:t>+</a:t>
            </a:r>
            <a:r>
              <a:rPr lang="ko-KR" altLang="en-US"/>
              <a:t> </a:t>
            </a:r>
            <a:r>
              <a:rPr lang="en-US" altLang="ko-KR"/>
              <a:t>push_back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>
                <a:solidFill>
                  <a:schemeClr val="tx1"/>
                </a:solidFill>
              </a:rPr>
              <a:t>A = {</a:t>
            </a:r>
            <a:r>
              <a:rPr lang="ko-KR" altLang="en-US">
                <a:solidFill>
                  <a:schemeClr val="tx1"/>
                </a:solidFill>
              </a:rPr>
              <a:t>  </a:t>
            </a:r>
            <a:r>
              <a:rPr lang="en-US" altLang="ko-KR">
                <a:solidFill>
                  <a:schemeClr val="tx1"/>
                </a:solidFill>
              </a:rPr>
              <a:t>1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2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3</a:t>
            </a:r>
            <a:r>
              <a:rPr lang="ko-KR" altLang="en-US">
                <a:solidFill>
                  <a:schemeClr val="tx1"/>
                </a:solidFill>
              </a:rPr>
              <a:t>  </a:t>
            </a:r>
            <a:r>
              <a:rPr lang="en-US" altLang="ko-KR">
                <a:solidFill>
                  <a:schemeClr val="tx1"/>
                </a:solidFill>
              </a:rPr>
              <a:t>...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1024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}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ko-KR" altLang="en-US"/>
              <a:t> </a:t>
            </a:r>
            <a:r>
              <a:rPr lang="en-US" altLang="ko-KR">
                <a:solidFill>
                  <a:srgbClr val="ff0000"/>
                </a:solidFill>
              </a:rPr>
              <a:t>B = { 1 2 3 ... 1024 }</a:t>
            </a:r>
            <a:endParaRPr lang="en-US" altLang="ko-KR">
              <a:solidFill>
                <a:srgbClr val="ff0000"/>
              </a:solidFill>
            </a:endParaRPr>
          </a:p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altLang="ko-KR"/>
          </a:p>
        </p:txBody>
      </p:sp>
      <p:sp>
        <p:nvSpPr>
          <p:cNvPr id="4" name=""/>
          <p:cNvSpPr/>
          <p:nvPr/>
        </p:nvSpPr>
        <p:spPr>
          <a:xfrm>
            <a:off x="8566593" y="2613956"/>
            <a:ext cx="2592324" cy="1584198"/>
          </a:xfrm>
          <a:prstGeom prst="rect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UserType A</a:t>
            </a:r>
            <a:endParaRPr lang="en-US" altLang="ko-KR"/>
          </a:p>
        </p:txBody>
      </p:sp>
      <p:sp>
        <p:nvSpPr>
          <p:cNvPr id="5" name=""/>
          <p:cNvSpPr/>
          <p:nvPr/>
        </p:nvSpPr>
        <p:spPr>
          <a:xfrm>
            <a:off x="8566593" y="4718632"/>
            <a:ext cx="2592324" cy="1584198"/>
          </a:xfrm>
          <a:prstGeom prst="rect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UserType B</a:t>
            </a:r>
            <a:endParaRPr lang="en-US" altLang="ko-KR"/>
          </a:p>
        </p:txBody>
      </p:sp>
      <p:sp>
        <p:nvSpPr>
          <p:cNvPr id="7" name=""/>
          <p:cNvSpPr/>
          <p:nvPr/>
        </p:nvSpPr>
        <p:spPr>
          <a:xfrm>
            <a:off x="1847469" y="4902010"/>
            <a:ext cx="2952369" cy="1224153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Token Array</a:t>
            </a:r>
            <a:endParaRPr lang="en-US" altLang="ko-KR"/>
          </a:p>
        </p:txBody>
      </p:sp>
      <p:sp>
        <p:nvSpPr>
          <p:cNvPr id="8" name=""/>
          <p:cNvSpPr/>
          <p:nvPr/>
        </p:nvSpPr>
        <p:spPr>
          <a:xfrm rot="50037">
            <a:off x="5090831" y="5437005"/>
            <a:ext cx="3240405" cy="42992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70</a:t>
            </a:fld>
            <a:endParaRPr lang="en-US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41512" y="3741764"/>
            <a:ext cx="2743200" cy="714375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41512" y="5824538"/>
            <a:ext cx="2743200" cy="71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reserve</a:t>
            </a:r>
            <a:r>
              <a:rPr lang="ko-KR" altLang="en-US"/>
              <a:t>를 활용하자 </a:t>
            </a:r>
            <a:r>
              <a:rPr lang="en-US" altLang="ko-KR"/>
              <a:t>+</a:t>
            </a:r>
            <a:r>
              <a:rPr lang="ko-KR" altLang="en-US"/>
              <a:t> </a:t>
            </a:r>
            <a:r>
              <a:rPr lang="en-US" altLang="ko-KR"/>
              <a:t>push_back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>
                <a:solidFill>
                  <a:srgbClr val="ff0000"/>
                </a:solidFill>
              </a:rPr>
              <a:t>A = {</a:t>
            </a:r>
            <a:r>
              <a:rPr lang="ko-KR" altLang="en-US">
                <a:solidFill>
                  <a:srgbClr val="ff0000"/>
                </a:solidFill>
              </a:rPr>
              <a:t>  </a:t>
            </a:r>
            <a:r>
              <a:rPr lang="en-US" altLang="ko-KR">
                <a:solidFill>
                  <a:srgbClr val="ff0000"/>
                </a:solidFill>
              </a:rPr>
              <a:t>1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2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3</a:t>
            </a:r>
            <a:r>
              <a:rPr lang="ko-KR" altLang="en-US">
                <a:solidFill>
                  <a:srgbClr val="ff0000"/>
                </a:solidFill>
              </a:rPr>
              <a:t>  </a:t>
            </a:r>
            <a:r>
              <a:rPr lang="en-US" altLang="ko-KR">
                <a:solidFill>
                  <a:srgbClr val="ff0000"/>
                </a:solidFill>
              </a:rPr>
              <a:t>...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1024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}</a:t>
            </a:r>
            <a:r>
              <a:rPr lang="ko-KR" altLang="en-US"/>
              <a:t>  </a:t>
            </a:r>
            <a:r>
              <a:rPr lang="en-US" altLang="ko-KR"/>
              <a:t>B = { 1 2 3 ... 1024 }</a:t>
            </a:r>
            <a:endParaRPr lang="en-US" altLang="ko-KR"/>
          </a:p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altLang="ko-KR">
              <a:solidFill>
                <a:srgbClr val="ff0000"/>
              </a:solidFill>
            </a:endParaRPr>
          </a:p>
          <a:p>
            <a:pPr>
              <a:defRPr/>
            </a:pP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4" name=""/>
          <p:cNvSpPr/>
          <p:nvPr/>
        </p:nvSpPr>
        <p:spPr>
          <a:xfrm>
            <a:off x="1991487" y="4149090"/>
            <a:ext cx="2534032" cy="687260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/>
              <a:t>임시 저장소</a:t>
            </a:r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8472297" y="2908521"/>
            <a:ext cx="2592324" cy="1584198"/>
          </a:xfrm>
          <a:prstGeom prst="rect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UserType A</a:t>
            </a: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8472297" y="5013198"/>
            <a:ext cx="2592324" cy="1584198"/>
          </a:xfrm>
          <a:prstGeom prst="rect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UserType B</a:t>
            </a:r>
            <a:endParaRPr lang="en-US" altLang="ko-KR"/>
          </a:p>
        </p:txBody>
      </p:sp>
      <p:sp>
        <p:nvSpPr>
          <p:cNvPr id="9" name=""/>
          <p:cNvSpPr/>
          <p:nvPr/>
        </p:nvSpPr>
        <p:spPr>
          <a:xfrm rot="21147992">
            <a:off x="4958054" y="3934127"/>
            <a:ext cx="3240405" cy="42992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0" name=""/>
          <p:cNvSpPr/>
          <p:nvPr/>
        </p:nvSpPr>
        <p:spPr>
          <a:xfrm>
            <a:off x="515302" y="5373243"/>
            <a:ext cx="2952369" cy="1224153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/>
              <a:t>Token Array</a:t>
            </a:r>
            <a:endParaRPr lang="en-US" altLang="ko-KR"/>
          </a:p>
        </p:txBody>
      </p:sp>
      <p:sp>
        <p:nvSpPr>
          <p:cNvPr id="11" name=""/>
          <p:cNvSpPr/>
          <p:nvPr/>
        </p:nvSpPr>
        <p:spPr>
          <a:xfrm rot="19441084">
            <a:off x="1646409" y="4921414"/>
            <a:ext cx="1361312" cy="42992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71</a:t>
            </a:fld>
            <a:endParaRPr lang="en-US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04150" y="4658867"/>
            <a:ext cx="2743200" cy="714375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92387" y="3944492"/>
            <a:ext cx="2743200" cy="714375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92387" y="5999162"/>
            <a:ext cx="2743200" cy="714375"/>
          </a:xfrm>
          <a:prstGeom prst="rect">
            <a:avLst/>
          </a:prstGeom>
        </p:spPr>
      </p:pic>
      <p:sp>
        <p:nvSpPr>
          <p:cNvPr id="19" name="내용 개체 틀 2"/>
          <p:cNvSpPr>
            <a:spLocks noGrp="1"/>
          </p:cNvSpPr>
          <p:nvPr/>
        </p:nvSpPr>
        <p:spPr>
          <a:xfrm>
            <a:off x="767334" y="2276856"/>
            <a:ext cx="7206235" cy="1970965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long long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x; </a:t>
            </a:r>
            <a:endPara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32 bit :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start index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token in buffer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30 bit :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length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token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  2 bit :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type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token ( 0 - 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general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1 - 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{,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2 - 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},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3 - 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=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cf)  std::string(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buffer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GetIdx(x), GetLength(x));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reserve</a:t>
            </a:r>
            <a:r>
              <a:rPr lang="ko-KR" altLang="en-US"/>
              <a:t>를 활용하자 </a:t>
            </a:r>
            <a:r>
              <a:rPr lang="en-US" altLang="ko-KR"/>
              <a:t>+</a:t>
            </a:r>
            <a:r>
              <a:rPr lang="ko-KR" altLang="en-US"/>
              <a:t> </a:t>
            </a:r>
            <a:r>
              <a:rPr lang="en-US" altLang="ko-KR"/>
              <a:t>push_back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>
                <a:solidFill>
                  <a:schemeClr val="tx1"/>
                </a:solidFill>
              </a:rPr>
              <a:t>A = {</a:t>
            </a:r>
            <a:r>
              <a:rPr lang="ko-KR" altLang="en-US">
                <a:solidFill>
                  <a:schemeClr val="tx1"/>
                </a:solidFill>
              </a:rPr>
              <a:t>  </a:t>
            </a:r>
            <a:r>
              <a:rPr lang="en-US" altLang="ko-KR">
                <a:solidFill>
                  <a:schemeClr val="tx1"/>
                </a:solidFill>
              </a:rPr>
              <a:t>1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2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3</a:t>
            </a:r>
            <a:r>
              <a:rPr lang="ko-KR" altLang="en-US">
                <a:solidFill>
                  <a:schemeClr val="tx1"/>
                </a:solidFill>
              </a:rPr>
              <a:t>  </a:t>
            </a:r>
            <a:r>
              <a:rPr lang="en-US" altLang="ko-KR">
                <a:solidFill>
                  <a:schemeClr val="tx1"/>
                </a:solidFill>
              </a:rPr>
              <a:t>...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1024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}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ko-KR" altLang="en-US"/>
              <a:t> </a:t>
            </a:r>
            <a:r>
              <a:rPr lang="en-US" altLang="ko-KR">
                <a:solidFill>
                  <a:srgbClr val="ff0000"/>
                </a:solidFill>
              </a:rPr>
              <a:t>B = { 1 2 3 ... 1024 }</a:t>
            </a:r>
            <a:endParaRPr lang="en-US" altLang="ko-KR">
              <a:solidFill>
                <a:srgbClr val="ff0000"/>
              </a:solidFill>
            </a:endParaRPr>
          </a:p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altLang="ko-KR"/>
          </a:p>
        </p:txBody>
      </p:sp>
      <p:sp>
        <p:nvSpPr>
          <p:cNvPr id="4" name=""/>
          <p:cNvSpPr/>
          <p:nvPr/>
        </p:nvSpPr>
        <p:spPr>
          <a:xfrm>
            <a:off x="1991487" y="4149090"/>
            <a:ext cx="2534032" cy="687260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/>
              <a:t>임시 저장소</a:t>
            </a:r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8472297" y="2908521"/>
            <a:ext cx="2592324" cy="1584198"/>
          </a:xfrm>
          <a:prstGeom prst="rect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UserType A</a:t>
            </a: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8472297" y="5013198"/>
            <a:ext cx="2592324" cy="1584198"/>
          </a:xfrm>
          <a:prstGeom prst="rect">
            <a:avLst/>
          </a:prstGeom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UserType B</a:t>
            </a:r>
            <a:endParaRPr lang="en-US" altLang="ko-KR"/>
          </a:p>
        </p:txBody>
      </p:sp>
      <p:sp>
        <p:nvSpPr>
          <p:cNvPr id="10" name=""/>
          <p:cNvSpPr/>
          <p:nvPr/>
        </p:nvSpPr>
        <p:spPr>
          <a:xfrm>
            <a:off x="515302" y="5373243"/>
            <a:ext cx="2952369" cy="1224153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/>
              <a:t>Token Array</a:t>
            </a:r>
            <a:endParaRPr lang="en-US" altLang="ko-KR"/>
          </a:p>
        </p:txBody>
      </p:sp>
      <p:sp>
        <p:nvSpPr>
          <p:cNvPr id="11" name=""/>
          <p:cNvSpPr/>
          <p:nvPr/>
        </p:nvSpPr>
        <p:spPr>
          <a:xfrm rot="19441084">
            <a:off x="1646409" y="4921414"/>
            <a:ext cx="1361312" cy="42992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2" name=""/>
          <p:cNvSpPr/>
          <p:nvPr/>
        </p:nvSpPr>
        <p:spPr>
          <a:xfrm rot="1051395">
            <a:off x="4957368" y="4921415"/>
            <a:ext cx="3240405" cy="42992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04150" y="4658867"/>
            <a:ext cx="2743200" cy="714375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92387" y="3944492"/>
            <a:ext cx="2743200" cy="714375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92387" y="6027039"/>
            <a:ext cx="2743200" cy="714375"/>
          </a:xfrm>
          <a:prstGeom prst="rect">
            <a:avLst/>
          </a:prstGeom>
        </p:spPr>
      </p:pic>
      <p:sp>
        <p:nvSpPr>
          <p:cNvPr id="20" name="내용 개체 틀 2"/>
          <p:cNvSpPr>
            <a:spLocks noGrp="1"/>
          </p:cNvSpPr>
          <p:nvPr/>
        </p:nvSpPr>
        <p:spPr>
          <a:xfrm>
            <a:off x="767334" y="2276856"/>
            <a:ext cx="7206235" cy="1970965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long long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x; </a:t>
            </a:r>
            <a:endPara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32 bit :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start index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token in buffer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30 bit :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length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token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  2 bit :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type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token ( 0 - 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general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1 - 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{,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2 - 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},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3 - 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=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cf)  std::string(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buffer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GetIdx(x), GetLength(x));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2894077" cy="2019824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417638"/>
            <a:ext cx="12192000" cy="54403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Clausewitz Engine</a:t>
            </a:r>
            <a:endParaRPr lang="en-US" altLang="ko-KR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Thread</a:t>
            </a:r>
            <a:r>
              <a:rPr lang="ko-KR" altLang="en-US"/>
              <a:t>개수별 걸린시간</a:t>
            </a:r>
            <a:r>
              <a:rPr lang="en-US" altLang="ko-KR"/>
              <a:t>(ms) </a:t>
            </a:r>
            <a:r>
              <a:rPr lang="ko-KR" altLang="en-US"/>
              <a:t>비교 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91712" y="1417638"/>
            <a:ext cx="8123300" cy="5067167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609599" y="1628775"/>
            <a:ext cx="2966086" cy="22936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400"/>
              <a:t>Intel </a:t>
            </a:r>
            <a:r>
              <a:rPr lang="ko-KR" altLang="en-US" sz="2400"/>
              <a:t>제온 프로세서</a:t>
            </a:r>
            <a:endParaRPr lang="ko-KR" altLang="en-US" sz="2400"/>
          </a:p>
          <a:p>
            <a:pPr>
              <a:defRPr/>
            </a:pPr>
            <a:r>
              <a:rPr lang="ko-KR" altLang="en-US" sz="2400"/>
              <a:t>가상 </a:t>
            </a:r>
            <a:r>
              <a:rPr lang="en-US" altLang="ko-KR" sz="2400"/>
              <a:t>CPU</a:t>
            </a:r>
            <a:r>
              <a:rPr lang="ko-KR" altLang="en-US" sz="2400"/>
              <a:t>코어 </a:t>
            </a:r>
            <a:r>
              <a:rPr lang="en-US" altLang="ko-KR" sz="2400"/>
              <a:t>24</a:t>
            </a:r>
            <a:r>
              <a:rPr lang="ko-KR" altLang="en-US" sz="2400"/>
              <a:t>개</a:t>
            </a:r>
            <a:endParaRPr lang="ko-KR" altLang="en-US" sz="2400"/>
          </a:p>
          <a:p>
            <a:pPr>
              <a:defRPr/>
            </a:pPr>
            <a:r>
              <a:rPr lang="ko-KR" altLang="en-US" sz="2400"/>
              <a:t>윈도우즈 서버 </a:t>
            </a:r>
            <a:r>
              <a:rPr lang="en-US" altLang="ko-KR" sz="2400"/>
              <a:t>OS</a:t>
            </a:r>
            <a:endParaRPr lang="en-US" altLang="ko-KR" sz="2400"/>
          </a:p>
          <a:p>
            <a:pPr>
              <a:defRPr/>
            </a:pPr>
            <a:r>
              <a:rPr lang="en-US" altLang="ko-KR" sz="2400"/>
              <a:t>SSD</a:t>
            </a:r>
            <a:endParaRPr lang="en-US" altLang="ko-KR" sz="2400"/>
          </a:p>
          <a:p>
            <a:pPr>
              <a:defRPr/>
            </a:pPr>
            <a:r>
              <a:rPr lang="en-US" altLang="ko-KR" sz="2400"/>
              <a:t>Parsing 50MB Data</a:t>
            </a:r>
            <a:endParaRPr lang="en-US" altLang="ko-KR" sz="2400"/>
          </a:p>
          <a:p>
            <a:pPr>
              <a:defRPr/>
            </a:pPr>
            <a:endParaRPr lang="ko-KR" altLang="en-US" sz="250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102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Parallel Paradox Parser</a:t>
            </a:r>
            <a:r>
              <a:rPr lang="ko-KR" altLang="en-US"/>
              <a:t>의 문제점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다른 프로세스가 </a:t>
            </a:r>
            <a:r>
              <a:rPr lang="en-US" altLang="ko-KR"/>
              <a:t>CPU</a:t>
            </a:r>
            <a:r>
              <a:rPr lang="ko-KR" altLang="en-US"/>
              <a:t>를 차지하는 정도에 따라 성능차이가 크다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예외처리</a:t>
            </a:r>
            <a:r>
              <a:rPr lang="en-US" altLang="ko-KR"/>
              <a:t>?</a:t>
            </a:r>
            <a:endParaRPr lang="en-US" altLang="ko-KR"/>
          </a:p>
          <a:p>
            <a:pPr>
              <a:defRPr/>
            </a:pPr>
            <a:r>
              <a:rPr lang="en-US" altLang="ko-KR"/>
              <a:t>UTF-8?</a:t>
            </a: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Related Project - ClauExplorer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7289" y="1417638"/>
            <a:ext cx="11377422" cy="5971857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Related Project - ClauText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3361" y="1362646"/>
            <a:ext cx="9937242" cy="5162740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77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Related Project - ClauText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2140" y="1196720"/>
            <a:ext cx="10967721" cy="5661279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77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altLang="ko-KR" sz="3400"/>
              <a:t>Related Project - ClauSemanticValidator in Clautext</a:t>
            </a:r>
            <a:endParaRPr lang="en-US" altLang="ko-KR" sz="340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6995" y="1268729"/>
            <a:ext cx="10175662" cy="5270183"/>
          </a:xfrm>
          <a:prstGeom prst="rect">
            <a:avLst/>
          </a:prstGeom>
        </p:spPr>
      </p:pic>
      <p:sp>
        <p:nvSpPr>
          <p:cNvPr id="9" name=""/>
          <p:cNvSpPr/>
          <p:nvPr/>
        </p:nvSpPr>
        <p:spPr>
          <a:xfrm>
            <a:off x="2279523" y="1916811"/>
            <a:ext cx="1728216" cy="4320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"/>
          <p:cNvSpPr/>
          <p:nvPr/>
        </p:nvSpPr>
        <p:spPr>
          <a:xfrm>
            <a:off x="1496377" y="5661279"/>
            <a:ext cx="1575244" cy="6950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1" name=""/>
          <p:cNvSpPr/>
          <p:nvPr/>
        </p:nvSpPr>
        <p:spPr>
          <a:xfrm>
            <a:off x="1631442" y="4221099"/>
            <a:ext cx="5328666" cy="8641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1" animBg="1"/>
      <p:bldP spid="9" grpId="2" animBg="1"/>
    </p:bldLst>
  </p:timing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Usage - Load Data From File</a:t>
            </a:r>
            <a:endParaRPr lang="en-US" altLang="ko-KR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89</a:t>
            </a:fld>
            <a:endParaRPr lang="en-US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1737" y="1536637"/>
            <a:ext cx="9768525" cy="4819713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3719703" y="4365117"/>
            <a:ext cx="6912864" cy="576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Usage - EU3 To Vic2</a:t>
            </a:r>
            <a:endParaRPr lang="en-US" altLang="ko-KR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80</a:t>
            </a:fld>
            <a:endParaRPr lang="en-US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253" y="1196721"/>
            <a:ext cx="11881485" cy="5159629"/>
          </a:xfrm>
          <a:prstGeom prst="rect">
            <a:avLst/>
          </a:prstGeom>
        </p:spPr>
      </p:pic>
      <p:sp>
        <p:nvSpPr>
          <p:cNvPr id="7" name=""/>
          <p:cNvSpPr/>
          <p:nvPr/>
        </p:nvSpPr>
        <p:spPr>
          <a:xfrm>
            <a:off x="335280" y="1916811"/>
            <a:ext cx="3384423" cy="2880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4223766" y="1916811"/>
            <a:ext cx="3024378" cy="2880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9" name=""/>
          <p:cNvSpPr/>
          <p:nvPr/>
        </p:nvSpPr>
        <p:spPr>
          <a:xfrm>
            <a:off x="839343" y="5229225"/>
            <a:ext cx="4176522" cy="5040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"/>
          <p:cNvSpPr/>
          <p:nvPr/>
        </p:nvSpPr>
        <p:spPr>
          <a:xfrm>
            <a:off x="2927604" y="1417638"/>
            <a:ext cx="2592324" cy="2880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1" name=""/>
          <p:cNvSpPr/>
          <p:nvPr/>
        </p:nvSpPr>
        <p:spPr>
          <a:xfrm>
            <a:off x="839343" y="4653153"/>
            <a:ext cx="7056882" cy="4320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2" name=""/>
          <p:cNvSpPr/>
          <p:nvPr/>
        </p:nvSpPr>
        <p:spPr>
          <a:xfrm>
            <a:off x="407289" y="3212973"/>
            <a:ext cx="7056882" cy="4320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1" animBg="1"/>
      <p:bldP spid="7" grpId="2" animBg="1"/>
      <p:bldP spid="12" grpId="3" animBg="1"/>
      <p:bldP spid="11" grpId="4" animBg="1"/>
      <p:bldP spid="9" grpId="5" animBg="1"/>
    </p:bldLst>
  </p:timing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Usage - EU3 To Vic2</a:t>
            </a:r>
            <a:endParaRPr lang="en-US" altLang="ko-KR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81</a:t>
            </a:fld>
            <a:endParaRPr lang="en-US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1152525"/>
            <a:ext cx="6422517" cy="5386387"/>
          </a:xfrm>
          <a:prstGeom prst="rect">
            <a:avLst/>
          </a:prstGeom>
        </p:spPr>
      </p:pic>
      <p:sp>
        <p:nvSpPr>
          <p:cNvPr id="7" name=""/>
          <p:cNvSpPr/>
          <p:nvPr/>
        </p:nvSpPr>
        <p:spPr>
          <a:xfrm>
            <a:off x="609599" y="3429000"/>
            <a:ext cx="4838320" cy="7200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7301926" y="1594899"/>
            <a:ext cx="4680585" cy="410451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/>
          <p:nvPr/>
        </p:nvSpPr>
        <p:spPr>
          <a:xfrm>
            <a:off x="7819706" y="2096834"/>
            <a:ext cx="2340292" cy="1332166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 b="1"/>
              <a:t>Name</a:t>
            </a:r>
            <a:endParaRPr lang="en-US" altLang="ko-KR" sz="3400" b="1"/>
          </a:p>
        </p:txBody>
      </p:sp>
      <p:sp>
        <p:nvSpPr>
          <p:cNvPr id="10" name=""/>
          <p:cNvSpPr/>
          <p:nvPr/>
        </p:nvSpPr>
        <p:spPr>
          <a:xfrm>
            <a:off x="8989852" y="3825050"/>
            <a:ext cx="2340292" cy="1332166"/>
          </a:xfrm>
          <a:prstGeom prst="rect">
            <a:avLst/>
          </a:prstGeom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400"/>
              <a:t>Data</a:t>
            </a:r>
            <a:endParaRPr lang="en-US" altLang="ko-KR" sz="3400"/>
          </a:p>
        </p:txBody>
      </p:sp>
      <p:sp>
        <p:nvSpPr>
          <p:cNvPr id="11" name=""/>
          <p:cNvSpPr/>
          <p:nvPr/>
        </p:nvSpPr>
        <p:spPr>
          <a:xfrm>
            <a:off x="695325" y="1376744"/>
            <a:ext cx="6278499" cy="2700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1" animBg="1"/>
    </p:bldLst>
  </p:timing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Etc..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int to string?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standard function is slow!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binary search?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use of std::string object.compare()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strcmp in c </a:t>
            </a:r>
            <a:endParaRPr lang="en-US" altLang="ko-KR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96</a:t>
            </a:fld>
            <a:endParaRPr lang="en-US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37588" y="1333583"/>
            <a:ext cx="8811006" cy="53878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유로파</a:t>
            </a:r>
            <a:r>
              <a:rPr lang="en-US" altLang="ko-KR"/>
              <a:t> </a:t>
            </a:r>
            <a:r>
              <a:rPr lang="ko-KR" altLang="en-US"/>
              <a:t>유니버셜리스</a:t>
            </a:r>
            <a:r>
              <a:rPr lang="en-US" altLang="ko-KR"/>
              <a:t>4</a:t>
            </a:r>
            <a:r>
              <a:rPr lang="ko-KR" altLang="en-US"/>
              <a:t> </a:t>
            </a:r>
            <a:r>
              <a:rPr lang="en-US" altLang="ko-KR"/>
              <a:t>(EU4)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/>
              <a:t>역사 전략 시뮬레이션 게임</a:t>
            </a:r>
            <a:endParaRPr lang="ko-KR" altLang="en-US"/>
          </a:p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Times New Roman"/>
              </a:rPr>
              <a:t>1444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년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Times New Roman"/>
              </a:rPr>
              <a:t>~ 1821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년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배경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defRPr/>
            </a:pPr>
            <a:r>
              <a:rPr lang="ko-KR" altLang="en-US"/>
              <a:t>매우 복잡함 </a:t>
            </a:r>
            <a:r>
              <a:rPr lang="en-US" altLang="ko-KR"/>
              <a:t>(</a:t>
            </a:r>
            <a:r>
              <a:rPr lang="ko-KR" altLang="en-US"/>
              <a:t>군사</a:t>
            </a:r>
            <a:r>
              <a:rPr lang="en-US" altLang="ko-KR"/>
              <a:t>,</a:t>
            </a:r>
            <a:r>
              <a:rPr lang="ko-KR" altLang="en-US"/>
              <a:t> 경제</a:t>
            </a:r>
            <a:r>
              <a:rPr lang="en-US" altLang="ko-KR"/>
              <a:t>,</a:t>
            </a:r>
            <a:r>
              <a:rPr lang="ko-KR" altLang="en-US"/>
              <a:t> 정치</a:t>
            </a:r>
            <a:r>
              <a:rPr lang="en-US" altLang="ko-KR"/>
              <a:t>,</a:t>
            </a:r>
            <a:r>
              <a:rPr lang="ko-KR" altLang="en-US"/>
              <a:t> 종교 등등</a:t>
            </a:r>
            <a:r>
              <a:rPr lang="en-US" altLang="ko-KR"/>
              <a:t>)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ko-KR" altLang="en-US"/>
              <a:t>진입장벽이 높음</a:t>
            </a:r>
            <a:endParaRPr lang="ko-KR" altLang="en-US"/>
          </a:p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세이브파일</a:t>
            </a:r>
            <a:r>
              <a:rPr lang="ko-KR" altLang="en-US"/>
              <a:t>의 용량이 큼</a:t>
            </a:r>
            <a:r>
              <a:rPr lang="en-US" altLang="ko-KR"/>
              <a:t>(</a:t>
            </a:r>
            <a:r>
              <a:rPr lang="en-US" altLang="ko-KR">
                <a:solidFill>
                  <a:srgbClr val="ff0000"/>
                </a:solidFill>
              </a:rPr>
              <a:t>30~60MB,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2</a:t>
            </a:r>
            <a:r>
              <a:rPr lang="ko-KR" altLang="en-US">
                <a:solidFill>
                  <a:srgbClr val="ff0000"/>
                </a:solidFill>
              </a:rPr>
              <a:t>백만줄</a:t>
            </a:r>
            <a:r>
              <a:rPr lang="en-US" altLang="ko-KR"/>
              <a:t>)</a:t>
            </a:r>
            <a:endParaRPr lang="en-US" altLang="ko-KR"/>
          </a:p>
          <a:p>
            <a:pPr>
              <a:defRPr/>
            </a:pPr>
            <a:r>
              <a:rPr lang="ko-KR" altLang="en-US"/>
              <a:t>다른 </a:t>
            </a:r>
            <a:r>
              <a:rPr lang="en-US" altLang="ko-KR"/>
              <a:t>Paradox </a:t>
            </a:r>
            <a:r>
              <a:rPr lang="ko-KR" altLang="en-US"/>
              <a:t>게임도 세이브파일의 용량이 큽니다</a:t>
            </a:r>
            <a:endParaRPr lang="ko-KR" altLang="en-US"/>
          </a:p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레퍼런스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600200"/>
            <a:ext cx="10972798" cy="4756150"/>
          </a:xfrm>
        </p:spPr>
        <p:txBody>
          <a:bodyPr>
            <a:normAutofit lnSpcReduction="10000"/>
          </a:bodyPr>
          <a:lstStyle/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Times New Roman"/>
                <a:hlinkClick r:id="rId2"/>
              </a:rPr>
              <a:t>https://github.com/ClauText/ClauParser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함초롬돋움"/>
              <a:ea typeface="함초롬돋움"/>
              <a:cs typeface="Times New Roman"/>
            </a:endParaRPr>
          </a:p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/>
              <a:t>SimdJson - </a:t>
            </a:r>
            <a:r>
              <a:rPr lang="en-US" altLang="ko-KR">
                <a:hlinkClick r:id="rId3"/>
              </a:rPr>
              <a:t>https://github.com/lemire/simdjson</a:t>
            </a:r>
            <a:endParaRPr lang="en-US" altLang="ko-KR"/>
          </a:p>
          <a:p>
            <a:pPr>
              <a:defRPr/>
            </a:pPr>
            <a:r>
              <a:rPr lang="ko-KR" altLang="en-US"/>
              <a:t>웹 브라우저에서의 효율적인 병렬 파싱 알고리즘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ko-KR" altLang="en-US">
                <a:hlinkClick r:id="rId4"/>
              </a:rPr>
              <a:t>http://www.dbpia.co.kr/journal/articleDetail?nodeId=NODE06228615&amp;language=ko_KR</a:t>
            </a:r>
            <a:endParaRPr lang="ko-KR" altLang="en-US"/>
          </a:p>
          <a:p>
            <a:pPr>
              <a:defRPr/>
            </a:pPr>
            <a:r>
              <a:rPr lang="ko-KR" altLang="en-US">
                <a:hlinkClick r:id="rId5"/>
              </a:rPr>
              <a:t>https://github.com/ClauText/ClauText</a:t>
            </a:r>
            <a:endParaRPr lang="ko-KR" altLang="en-US"/>
          </a:p>
          <a:p>
            <a:pPr>
              <a:defRPr/>
            </a:pPr>
            <a:r>
              <a:rPr lang="ko-KR" altLang="en-US">
                <a:hlinkClick r:id="rId6"/>
              </a:rPr>
              <a:t>https://github.com/ClauText/ClauExplorer</a:t>
            </a:r>
            <a:endParaRPr lang="ko-KR" altLang="en-US"/>
          </a:p>
          <a:p>
            <a:pPr>
              <a:defRPr/>
            </a:pPr>
            <a:r>
              <a:rPr lang="ko-KR" altLang="en-US">
                <a:hlinkClick r:id="rId7"/>
              </a:rPr>
              <a:t>https://github.com/vztpv/EU3ToVIC2</a:t>
            </a:r>
            <a:endParaRPr lang="ko-KR" altLang="en-US"/>
          </a:p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80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Q&amp;A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98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감사합니다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96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Other Parsers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Most Parsers are </a:t>
            </a:r>
            <a:r>
              <a:rPr lang="en-US" altLang="ko-KR" u="sng"/>
              <a:t>Very </a:t>
            </a:r>
            <a:r>
              <a:rPr lang="en-US" altLang="ko-KR" u="sng">
                <a:solidFill>
                  <a:srgbClr val="ff0000"/>
                </a:solidFill>
              </a:rPr>
              <a:t>Slow</a:t>
            </a:r>
            <a:r>
              <a:rPr lang="en-US" altLang="ko-KR"/>
              <a:t> for Large(&gt;</a:t>
            </a:r>
            <a:r>
              <a:rPr lang="en-US" altLang="ko-KR">
                <a:solidFill>
                  <a:srgbClr val="ff0000"/>
                </a:solidFill>
              </a:rPr>
              <a:t>30MB</a:t>
            </a:r>
            <a:r>
              <a:rPr lang="en-US" altLang="ko-KR"/>
              <a:t>) File</a:t>
            </a:r>
            <a:endParaRPr lang="en-US" altLang="ko-KR"/>
          </a:p>
          <a:p>
            <a:pPr>
              <a:defRPr/>
            </a:pPr>
            <a:r>
              <a:rPr lang="en-US" altLang="ko-KR"/>
              <a:t>A Parser used in</a:t>
            </a:r>
            <a:r>
              <a:rPr lang="en-US" altLang="ko-KR" b="1"/>
              <a:t> Idhrendur/paradoxGameConverters </a:t>
            </a:r>
            <a:r>
              <a:rPr lang="en-US" altLang="ko-KR"/>
              <a:t>is Faster than most other parsers.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en-US" altLang="ko-KR"/>
              <a:t>(test for 50MB)</a:t>
            </a: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35730" y="3429000"/>
            <a:ext cx="6768846" cy="3892296"/>
          </a:xfrm>
          <a:prstGeom prst="rect">
            <a:avLst/>
          </a:prstGeom>
        </p:spPr>
      </p:pic>
      <p:sp>
        <p:nvSpPr>
          <p:cNvPr id="8" name=""/>
          <p:cNvSpPr/>
          <p:nvPr/>
        </p:nvSpPr>
        <p:spPr>
          <a:xfrm>
            <a:off x="3935730" y="4180332"/>
            <a:ext cx="1571625" cy="5781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1484</ep:Words>
  <ep:PresentationFormat>화면 슬라이드 쇼(4:3)</ep:PresentationFormat>
  <ep:Paragraphs>612</ep:Paragraphs>
  <ep:Slides>82</ep:Slides>
  <ep:Notes>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ep:HeadingPairs>
  <ep:TitlesOfParts>
    <vt:vector size="83" baseType="lpstr">
      <vt:lpstr>한컴오피스</vt:lpstr>
      <vt:lpstr>My Own “Parallel Parser”  for ”Paradox Game Data”</vt:lpstr>
      <vt:lpstr>발표자 소개</vt:lpstr>
      <vt:lpstr>목차</vt:lpstr>
      <vt:lpstr>Paradox Game?</vt:lpstr>
      <vt:lpstr>Paradox Game?</vt:lpstr>
      <vt:lpstr>Jomini Engine</vt:lpstr>
      <vt:lpstr>Clausewitz Engine</vt:lpstr>
      <vt:lpstr>유로파 유니버셜리스4 (EU4)</vt:lpstr>
      <vt:lpstr>Other Parsers</vt:lpstr>
      <vt:lpstr>My Grammar for “Paradox Game Data”</vt:lpstr>
      <vt:lpstr>“Paradox Game Data” vs JSON</vt:lpstr>
      <vt:lpstr>Other Parsers - Json Parsers</vt:lpstr>
      <vt:lpstr>My Rule!</vt:lpstr>
      <vt:lpstr>주의사항</vt:lpstr>
      <vt:lpstr>Parsing?</vt:lpstr>
      <vt:lpstr>“Parallel Parser”?</vt:lpstr>
      <vt:lpstr>Parallel Sorting?</vt:lpstr>
      <vt:lpstr>전체 과정</vt:lpstr>
      <vt:lpstr>Loading Text From File</vt:lpstr>
      <vt:lpstr>How to Read File?</vt:lpstr>
      <vt:lpstr>How to Read File!</vt:lpstr>
      <vt:lpstr>Convert Text to Tokens</vt:lpstr>
      <vt:lpstr>How to Divide Text?</vt:lpstr>
      <vt:lpstr>Parallel Scanning - Assumption</vt:lpstr>
      <vt:lpstr>Parallel Scanning - Precautions</vt:lpstr>
      <vt:lpstr>Convert Text to Tokens</vt:lpstr>
      <vt:lpstr>Scanning</vt:lpstr>
      <vt:lpstr>Revisit SimdJson?</vt:lpstr>
      <vt:lpstr>How to Tokenize?</vt:lpstr>
      <vt:lpstr>How to Tokenize?</vt:lpstr>
      <vt:lpstr>Merging Tokens</vt:lpstr>
      <vt:lpstr>전체 과정</vt:lpstr>
      <vt:lpstr>Tree구조</vt:lpstr>
      <vt:lpstr>ItemType</vt:lpstr>
      <vt:lpstr>ItemType</vt:lpstr>
      <vt:lpstr>ItemType</vt:lpstr>
      <vt:lpstr>ItemType</vt:lpstr>
      <vt:lpstr>ItemType</vt:lpstr>
      <vt:lpstr>UserType</vt:lpstr>
      <vt:lpstr>UserType</vt:lpstr>
      <vt:lpstr>UserType</vt:lpstr>
      <vt:lpstr>UserType</vt:lpstr>
      <vt:lpstr>UserType</vt:lpstr>
      <vt:lpstr>UserType can have ItemTypes</vt:lpstr>
      <vt:lpstr>UserType can have (UserType*)s</vt:lpstr>
      <vt:lpstr>Tree구조</vt:lpstr>
      <vt:lpstr>Parallel Parsing</vt:lpstr>
      <vt:lpstr>Automata 0(1)*</vt:lpstr>
      <vt:lpstr>Parsing - Automata? (Old version)</vt:lpstr>
      <vt:lpstr>Parsing - Automata (New, Simple version!)</vt:lpstr>
      <vt:lpstr>Parallel Parsing</vt:lpstr>
      <vt:lpstr>Parallel Parsing - Divide</vt:lpstr>
      <vt:lpstr>Parallel Parsing - Divide, Old Version</vt:lpstr>
      <vt:lpstr>Parallel Parsing - Divide, New Version</vt:lpstr>
      <vt:lpstr>Virtual Node</vt:lpstr>
      <vt:lpstr>Virtual Node의 특성</vt:lpstr>
      <vt:lpstr>Virtual Node의 특성</vt:lpstr>
      <vt:lpstr>Virtual Node의 특성</vt:lpstr>
      <vt:lpstr>Virtual Node의 특성</vt:lpstr>
      <vt:lpstr>Virtual Node의 특성</vt:lpstr>
      <vt:lpstr>Merge</vt:lpstr>
      <vt:lpstr>Merge</vt:lpstr>
      <vt:lpstr>Merge</vt:lpstr>
      <vt:lpstr>Merge</vt:lpstr>
      <vt:lpstr>reserve를 활용하자 + push_back</vt:lpstr>
      <vt:lpstr>reserve를 활용하자 + push_back</vt:lpstr>
      <vt:lpstr>reserve를 활용하자 + push_back</vt:lpstr>
      <vt:lpstr>reserve를 활용하자 + push_back</vt:lpstr>
      <vt:lpstr>reserve를 활용하자 + push_back</vt:lpstr>
      <vt:lpstr>Thread개수별 걸린시간(ms) 비교</vt:lpstr>
      <vt:lpstr>Parallel Paradox Parser의 문제점</vt:lpstr>
      <vt:lpstr>Related Project - ClauExplorer</vt:lpstr>
      <vt:lpstr>Related Project - ClauText</vt:lpstr>
      <vt:lpstr>Related Project - ClauText</vt:lpstr>
      <vt:lpstr>Related Project - ClauSemanticValidator in Clautext</vt:lpstr>
      <vt:lpstr>Usage - Load Data From File</vt:lpstr>
      <vt:lpstr>Usage - EU3 To Vic2</vt:lpstr>
      <vt:lpstr>Usage - EU3 To Vic2</vt:lpstr>
      <vt:lpstr>Etc..</vt:lpstr>
      <vt:lpstr>레퍼런스</vt:lpstr>
      <vt:lpstr>Q&amp;A</vt:lpstr>
      <vt:lpstr>감사합니다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2015-12-02T08:34:04.001</dcterms:created>
  <cp:lastModifiedBy>vztpv</cp:lastModifiedBy>
  <dcterms:modified xsi:type="dcterms:W3CDTF">2019-10-03T04:01:37.373</dcterms:modified>
  <cp:revision>1846</cp:revision>
  <cp:version>1000.0000.01</cp:version>
</cp:coreProperties>
</file>